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56" r:id="rId5"/>
    <p:sldId id="260" r:id="rId6"/>
    <p:sldId id="261" r:id="rId7"/>
    <p:sldId id="262" r:id="rId8"/>
    <p:sldId id="273" r:id="rId9"/>
    <p:sldId id="264" r:id="rId10"/>
    <p:sldId id="275" r:id="rId11"/>
    <p:sldId id="276" r:id="rId12"/>
    <p:sldId id="267" r:id="rId13"/>
    <p:sldId id="279" r:id="rId14"/>
    <p:sldId id="268" r:id="rId15"/>
    <p:sldId id="269" r:id="rId16"/>
    <p:sldId id="265" r:id="rId17"/>
    <p:sldId id="266" r:id="rId18"/>
    <p:sldId id="277" r:id="rId19"/>
    <p:sldId id="280" r:id="rId20"/>
    <p:sldId id="278" r:id="rId21"/>
    <p:sldId id="272" r:id="rId22"/>
    <p:sldId id="271" r:id="rId2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A7"/>
    <a:srgbClr val="0938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78" d="100"/>
          <a:sy n="78" d="100"/>
        </p:scale>
        <p:origin x="1522" y="77"/>
      </p:cViewPr>
      <p:guideLst>
        <p:guide orient="horz" pos="2160"/>
        <p:guide pos="298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598F6-6001-450A-B703-4E8ABE3001DA}" type="doc">
      <dgm:prSet loTypeId="urn:microsoft.com/office/officeart/2005/8/layout/hList7" loCatId="relationship" qsTypeId="urn:microsoft.com/office/officeart/2005/8/quickstyle/simple1" qsCatId="simple" csTypeId="urn:microsoft.com/office/officeart/2005/8/colors/colorful1" csCatId="colorful" phldr="1"/>
      <dgm:spPr/>
    </dgm:pt>
    <dgm:pt modelId="{3A57008D-21B6-4DB3-B44F-6C66BA41A6A3}">
      <dgm:prSet phldrT="[Text]"/>
      <dgm:spPr/>
      <dgm:t>
        <a:bodyPr/>
        <a:lstStyle/>
        <a:p>
          <a:r>
            <a:rPr lang="en-US" dirty="0"/>
            <a:t>Employed Full-time as Faculty</a:t>
          </a:r>
        </a:p>
      </dgm:t>
    </dgm:pt>
    <dgm:pt modelId="{A0738715-F3B7-4ED1-833F-B4DE8470E07E}" type="parTrans" cxnId="{7AAE7470-D258-490F-82C9-2801428BD794}">
      <dgm:prSet/>
      <dgm:spPr/>
      <dgm:t>
        <a:bodyPr/>
        <a:lstStyle/>
        <a:p>
          <a:endParaRPr lang="en-US"/>
        </a:p>
      </dgm:t>
    </dgm:pt>
    <dgm:pt modelId="{0C1BFE88-190D-4994-9D0B-3D67DE388C3A}" type="sibTrans" cxnId="{7AAE7470-D258-490F-82C9-2801428BD794}">
      <dgm:prSet/>
      <dgm:spPr/>
      <dgm:t>
        <a:bodyPr/>
        <a:lstStyle/>
        <a:p>
          <a:endParaRPr lang="en-US"/>
        </a:p>
      </dgm:t>
    </dgm:pt>
    <dgm:pt modelId="{6A84DC47-030C-4556-9ADC-9C3FC1461AB7}">
      <dgm:prSet phldrT="[Text]"/>
      <dgm:spPr/>
      <dgm:t>
        <a:bodyPr/>
        <a:lstStyle/>
        <a:p>
          <a:r>
            <a:rPr lang="en-US" dirty="0"/>
            <a:t>Employed with multiple part time positions=full time.</a:t>
          </a:r>
        </a:p>
      </dgm:t>
    </dgm:pt>
    <dgm:pt modelId="{467524E2-E32B-43A9-9502-FC8BD3C48F23}" type="parTrans" cxnId="{14DBE8BB-3C34-4BCA-BFD8-AAEDE9D28FD7}">
      <dgm:prSet/>
      <dgm:spPr/>
      <dgm:t>
        <a:bodyPr/>
        <a:lstStyle/>
        <a:p>
          <a:endParaRPr lang="en-US"/>
        </a:p>
      </dgm:t>
    </dgm:pt>
    <dgm:pt modelId="{F780FE9D-0187-422D-886B-0B9602DF2C69}" type="sibTrans" cxnId="{14DBE8BB-3C34-4BCA-BFD8-AAEDE9D28FD7}">
      <dgm:prSet/>
      <dgm:spPr/>
      <dgm:t>
        <a:bodyPr/>
        <a:lstStyle/>
        <a:p>
          <a:endParaRPr lang="en-US"/>
        </a:p>
      </dgm:t>
    </dgm:pt>
    <dgm:pt modelId="{A763DF81-927E-4BCC-BB1B-6B6024A0B7B8}">
      <dgm:prSet phldrT="[Text]"/>
      <dgm:spPr/>
      <dgm:t>
        <a:bodyPr/>
        <a:lstStyle/>
        <a:p>
          <a:r>
            <a:rPr lang="en-US" dirty="0"/>
            <a:t>NP preceptor with faculty appointment</a:t>
          </a:r>
        </a:p>
      </dgm:t>
    </dgm:pt>
    <dgm:pt modelId="{16CC5371-8296-4F25-BFCE-D89333BA8CFF}" type="parTrans" cxnId="{86EFC07A-CF25-4850-9DD1-AB94F080BE83}">
      <dgm:prSet/>
      <dgm:spPr/>
      <dgm:t>
        <a:bodyPr/>
        <a:lstStyle/>
        <a:p>
          <a:endParaRPr lang="en-US"/>
        </a:p>
      </dgm:t>
    </dgm:pt>
    <dgm:pt modelId="{7FAC415A-A76F-4C5C-BD4E-91E0BDE96D37}" type="sibTrans" cxnId="{86EFC07A-CF25-4850-9DD1-AB94F080BE83}">
      <dgm:prSet/>
      <dgm:spPr/>
      <dgm:t>
        <a:bodyPr/>
        <a:lstStyle/>
        <a:p>
          <a:endParaRPr lang="en-US"/>
        </a:p>
      </dgm:t>
    </dgm:pt>
    <dgm:pt modelId="{43BB7B21-29A8-4D03-945C-46329155DDD6}" type="pres">
      <dgm:prSet presAssocID="{084598F6-6001-450A-B703-4E8ABE3001DA}" presName="Name0" presStyleCnt="0">
        <dgm:presLayoutVars>
          <dgm:dir/>
          <dgm:resizeHandles val="exact"/>
        </dgm:presLayoutVars>
      </dgm:prSet>
      <dgm:spPr/>
    </dgm:pt>
    <dgm:pt modelId="{66603C6E-5D52-4C7C-B0E4-F52431DC6B32}" type="pres">
      <dgm:prSet presAssocID="{084598F6-6001-450A-B703-4E8ABE3001DA}" presName="fgShape" presStyleLbl="fgShp" presStyleIdx="0" presStyleCnt="1" custLinFactNeighborX="-1291" custLinFactNeighborY="14583"/>
      <dgm:spPr/>
    </dgm:pt>
    <dgm:pt modelId="{05546EA2-D302-4771-81CD-3B67FA0324D5}" type="pres">
      <dgm:prSet presAssocID="{084598F6-6001-450A-B703-4E8ABE3001DA}" presName="linComp" presStyleCnt="0"/>
      <dgm:spPr/>
    </dgm:pt>
    <dgm:pt modelId="{FC37EC79-4FAB-4B3A-AB81-B2CE108B6B36}" type="pres">
      <dgm:prSet presAssocID="{3A57008D-21B6-4DB3-B44F-6C66BA41A6A3}" presName="compNode" presStyleCnt="0"/>
      <dgm:spPr/>
    </dgm:pt>
    <dgm:pt modelId="{11D3C69E-8E25-496B-A15B-C699B555390E}" type="pres">
      <dgm:prSet presAssocID="{3A57008D-21B6-4DB3-B44F-6C66BA41A6A3}" presName="bkgdShape" presStyleLbl="node1" presStyleIdx="0" presStyleCnt="3"/>
      <dgm:spPr/>
    </dgm:pt>
    <dgm:pt modelId="{5322D14A-0596-4926-B867-A07E0063ABAE}" type="pres">
      <dgm:prSet presAssocID="{3A57008D-21B6-4DB3-B44F-6C66BA41A6A3}" presName="nodeTx" presStyleLbl="node1" presStyleIdx="0" presStyleCnt="3">
        <dgm:presLayoutVars>
          <dgm:bulletEnabled val="1"/>
        </dgm:presLayoutVars>
      </dgm:prSet>
      <dgm:spPr/>
    </dgm:pt>
    <dgm:pt modelId="{95142D7A-02B6-4596-8932-7CFB6A3EFC36}" type="pres">
      <dgm:prSet presAssocID="{3A57008D-21B6-4DB3-B44F-6C66BA41A6A3}" presName="invisiNode" presStyleLbl="node1" presStyleIdx="0" presStyleCnt="3"/>
      <dgm:spPr/>
    </dgm:pt>
    <dgm:pt modelId="{2BF2D297-9F60-499C-B428-1B23FB09EAD8}" type="pres">
      <dgm:prSet presAssocID="{3A57008D-21B6-4DB3-B44F-6C66BA41A6A3}" presName="imagNode" presStyleLbl="fgImgPlace1" presStyleIdx="0" presStyleCnt="3"/>
      <dgm:spPr>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dgm:spPr>
    </dgm:pt>
    <dgm:pt modelId="{120841D6-0FE5-4DF5-A897-5310698017E0}" type="pres">
      <dgm:prSet presAssocID="{0C1BFE88-190D-4994-9D0B-3D67DE388C3A}" presName="sibTrans" presStyleLbl="sibTrans2D1" presStyleIdx="0" presStyleCnt="0"/>
      <dgm:spPr/>
    </dgm:pt>
    <dgm:pt modelId="{9F85BE68-C319-4681-BAFF-9EC432979ACC}" type="pres">
      <dgm:prSet presAssocID="{6A84DC47-030C-4556-9ADC-9C3FC1461AB7}" presName="compNode" presStyleCnt="0"/>
      <dgm:spPr/>
    </dgm:pt>
    <dgm:pt modelId="{68F361B9-0614-4370-A002-A473601281FD}" type="pres">
      <dgm:prSet presAssocID="{6A84DC47-030C-4556-9ADC-9C3FC1461AB7}" presName="bkgdShape" presStyleLbl="node1" presStyleIdx="1" presStyleCnt="3" custLinFactNeighborX="0" custLinFactNeighborY="20156"/>
      <dgm:spPr/>
    </dgm:pt>
    <dgm:pt modelId="{2BE95C6D-D20E-4116-BA13-A92A04038474}" type="pres">
      <dgm:prSet presAssocID="{6A84DC47-030C-4556-9ADC-9C3FC1461AB7}" presName="nodeTx" presStyleLbl="node1" presStyleIdx="1" presStyleCnt="3">
        <dgm:presLayoutVars>
          <dgm:bulletEnabled val="1"/>
        </dgm:presLayoutVars>
      </dgm:prSet>
      <dgm:spPr/>
    </dgm:pt>
    <dgm:pt modelId="{1D7DEE8D-E539-4500-A0E6-77BF29E77FFB}" type="pres">
      <dgm:prSet presAssocID="{6A84DC47-030C-4556-9ADC-9C3FC1461AB7}" presName="invisiNode" presStyleLbl="node1" presStyleIdx="1" presStyleCnt="3"/>
      <dgm:spPr/>
    </dgm:pt>
    <dgm:pt modelId="{B04FAAA5-E13E-40E1-B5FB-BBF9277ECD40}" type="pres">
      <dgm:prSet presAssocID="{6A84DC47-030C-4556-9ADC-9C3FC1461AB7}" presName="imagNode" presStyleLbl="fgImgPlace1" presStyleIdx="1" presStyleCnt="3"/>
      <dgm:spPr>
        <a:blipFill>
          <a:blip xmlns:r="http://schemas.openxmlformats.org/officeDocument/2006/relationships"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a:blipFill>
      </dgm:spPr>
    </dgm:pt>
    <dgm:pt modelId="{67B106A0-600F-45E5-BC7F-70E6A183F6B3}" type="pres">
      <dgm:prSet presAssocID="{F780FE9D-0187-422D-886B-0B9602DF2C69}" presName="sibTrans" presStyleLbl="sibTrans2D1" presStyleIdx="0" presStyleCnt="0"/>
      <dgm:spPr/>
    </dgm:pt>
    <dgm:pt modelId="{63FE336F-7751-4463-A5DD-BB4853BBD43E}" type="pres">
      <dgm:prSet presAssocID="{A763DF81-927E-4BCC-BB1B-6B6024A0B7B8}" presName="compNode" presStyleCnt="0"/>
      <dgm:spPr/>
    </dgm:pt>
    <dgm:pt modelId="{3714F8A0-01DF-4464-B4F3-85FCE2EA7952}" type="pres">
      <dgm:prSet presAssocID="{A763DF81-927E-4BCC-BB1B-6B6024A0B7B8}" presName="bkgdShape" presStyleLbl="node1" presStyleIdx="2" presStyleCnt="3" custLinFactNeighborX="64" custLinFactNeighborY="-3725"/>
      <dgm:spPr/>
    </dgm:pt>
    <dgm:pt modelId="{CDFF2A65-B998-4BA8-9404-5AF3F3E72E21}" type="pres">
      <dgm:prSet presAssocID="{A763DF81-927E-4BCC-BB1B-6B6024A0B7B8}" presName="nodeTx" presStyleLbl="node1" presStyleIdx="2" presStyleCnt="3">
        <dgm:presLayoutVars>
          <dgm:bulletEnabled val="1"/>
        </dgm:presLayoutVars>
      </dgm:prSet>
      <dgm:spPr/>
    </dgm:pt>
    <dgm:pt modelId="{C1AAD538-E1E2-446A-9A6D-C33B28E3CCED}" type="pres">
      <dgm:prSet presAssocID="{A763DF81-927E-4BCC-BB1B-6B6024A0B7B8}" presName="invisiNode" presStyleLbl="node1" presStyleIdx="2" presStyleCnt="3"/>
      <dgm:spPr/>
    </dgm:pt>
    <dgm:pt modelId="{CADD66C2-B175-47C5-B65E-DE75A005CFA3}" type="pres">
      <dgm:prSet presAssocID="{A763DF81-927E-4BCC-BB1B-6B6024A0B7B8}" presName="imagNode" presStyleLbl="fgImgPlace1" presStyleIdx="2" presStyleCnt="3"/>
      <dgm:spPr>
        <a:blipFill>
          <a:blip xmlns:r="http://schemas.openxmlformats.org/officeDocument/2006/relationships" r:embed="rId3">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a:blipFill>
      </dgm:spPr>
    </dgm:pt>
  </dgm:ptLst>
  <dgm:cxnLst>
    <dgm:cxn modelId="{24876015-5DA1-4BE6-95B0-4491AFE6A80B}" type="presOf" srcId="{F780FE9D-0187-422D-886B-0B9602DF2C69}" destId="{67B106A0-600F-45E5-BC7F-70E6A183F6B3}" srcOrd="0" destOrd="0" presId="urn:microsoft.com/office/officeart/2005/8/layout/hList7"/>
    <dgm:cxn modelId="{00BDCB18-6290-4DB4-9E19-EBDF404BE4D5}" type="presOf" srcId="{6A84DC47-030C-4556-9ADC-9C3FC1461AB7}" destId="{2BE95C6D-D20E-4116-BA13-A92A04038474}" srcOrd="1" destOrd="0" presId="urn:microsoft.com/office/officeart/2005/8/layout/hList7"/>
    <dgm:cxn modelId="{24529D4B-1F7E-4E6A-834E-449EB681666F}" type="presOf" srcId="{3A57008D-21B6-4DB3-B44F-6C66BA41A6A3}" destId="{11D3C69E-8E25-496B-A15B-C699B555390E}" srcOrd="0" destOrd="0" presId="urn:microsoft.com/office/officeart/2005/8/layout/hList7"/>
    <dgm:cxn modelId="{7AAE7470-D258-490F-82C9-2801428BD794}" srcId="{084598F6-6001-450A-B703-4E8ABE3001DA}" destId="{3A57008D-21B6-4DB3-B44F-6C66BA41A6A3}" srcOrd="0" destOrd="0" parTransId="{A0738715-F3B7-4ED1-833F-B4DE8470E07E}" sibTransId="{0C1BFE88-190D-4994-9D0B-3D67DE388C3A}"/>
    <dgm:cxn modelId="{86EFC07A-CF25-4850-9DD1-AB94F080BE83}" srcId="{084598F6-6001-450A-B703-4E8ABE3001DA}" destId="{A763DF81-927E-4BCC-BB1B-6B6024A0B7B8}" srcOrd="2" destOrd="0" parTransId="{16CC5371-8296-4F25-BFCE-D89333BA8CFF}" sibTransId="{7FAC415A-A76F-4C5C-BD4E-91E0BDE96D37}"/>
    <dgm:cxn modelId="{4E8C92A6-31A3-424B-9901-0BDA3E8A851F}" type="presOf" srcId="{3A57008D-21B6-4DB3-B44F-6C66BA41A6A3}" destId="{5322D14A-0596-4926-B867-A07E0063ABAE}" srcOrd="1" destOrd="0" presId="urn:microsoft.com/office/officeart/2005/8/layout/hList7"/>
    <dgm:cxn modelId="{046B8DA7-E48F-417F-AB2E-C8511F8D62A0}" type="presOf" srcId="{084598F6-6001-450A-B703-4E8ABE3001DA}" destId="{43BB7B21-29A8-4D03-945C-46329155DDD6}" srcOrd="0" destOrd="0" presId="urn:microsoft.com/office/officeart/2005/8/layout/hList7"/>
    <dgm:cxn modelId="{14DBE8BB-3C34-4BCA-BFD8-AAEDE9D28FD7}" srcId="{084598F6-6001-450A-B703-4E8ABE3001DA}" destId="{6A84DC47-030C-4556-9ADC-9C3FC1461AB7}" srcOrd="1" destOrd="0" parTransId="{467524E2-E32B-43A9-9502-FC8BD3C48F23}" sibTransId="{F780FE9D-0187-422D-886B-0B9602DF2C69}"/>
    <dgm:cxn modelId="{5B6374D5-848D-4EA7-8AE1-8E8A991D9001}" type="presOf" srcId="{6A84DC47-030C-4556-9ADC-9C3FC1461AB7}" destId="{68F361B9-0614-4370-A002-A473601281FD}" srcOrd="0" destOrd="0" presId="urn:microsoft.com/office/officeart/2005/8/layout/hList7"/>
    <dgm:cxn modelId="{9F5EB8DE-7AB8-41C4-A45E-06CD7615D300}" type="presOf" srcId="{A763DF81-927E-4BCC-BB1B-6B6024A0B7B8}" destId="{3714F8A0-01DF-4464-B4F3-85FCE2EA7952}" srcOrd="0" destOrd="0" presId="urn:microsoft.com/office/officeart/2005/8/layout/hList7"/>
    <dgm:cxn modelId="{473BD2E1-78C1-4EE7-BF52-F42CE856DC10}" type="presOf" srcId="{0C1BFE88-190D-4994-9D0B-3D67DE388C3A}" destId="{120841D6-0FE5-4DF5-A897-5310698017E0}" srcOrd="0" destOrd="0" presId="urn:microsoft.com/office/officeart/2005/8/layout/hList7"/>
    <dgm:cxn modelId="{634B0EF3-4721-4861-B6E9-C47CBDB0A2C9}" type="presOf" srcId="{A763DF81-927E-4BCC-BB1B-6B6024A0B7B8}" destId="{CDFF2A65-B998-4BA8-9404-5AF3F3E72E21}" srcOrd="1" destOrd="0" presId="urn:microsoft.com/office/officeart/2005/8/layout/hList7"/>
    <dgm:cxn modelId="{7747C5DB-9DC0-42D5-938C-76CE29328C15}" type="presParOf" srcId="{43BB7B21-29A8-4D03-945C-46329155DDD6}" destId="{66603C6E-5D52-4C7C-B0E4-F52431DC6B32}" srcOrd="0" destOrd="0" presId="urn:microsoft.com/office/officeart/2005/8/layout/hList7"/>
    <dgm:cxn modelId="{089FB8A8-A6E0-4054-BBB0-5BA81A59F25D}" type="presParOf" srcId="{43BB7B21-29A8-4D03-945C-46329155DDD6}" destId="{05546EA2-D302-4771-81CD-3B67FA0324D5}" srcOrd="1" destOrd="0" presId="urn:microsoft.com/office/officeart/2005/8/layout/hList7"/>
    <dgm:cxn modelId="{67EF2010-CD5E-4853-AA54-8DC6BB6B2E92}" type="presParOf" srcId="{05546EA2-D302-4771-81CD-3B67FA0324D5}" destId="{FC37EC79-4FAB-4B3A-AB81-B2CE108B6B36}" srcOrd="0" destOrd="0" presId="urn:microsoft.com/office/officeart/2005/8/layout/hList7"/>
    <dgm:cxn modelId="{3CDF4A9E-1287-4EC9-A661-A6FD66BA6FFC}" type="presParOf" srcId="{FC37EC79-4FAB-4B3A-AB81-B2CE108B6B36}" destId="{11D3C69E-8E25-496B-A15B-C699B555390E}" srcOrd="0" destOrd="0" presId="urn:microsoft.com/office/officeart/2005/8/layout/hList7"/>
    <dgm:cxn modelId="{F4D5F6F5-21B6-49CE-AB17-AB7B84051E66}" type="presParOf" srcId="{FC37EC79-4FAB-4B3A-AB81-B2CE108B6B36}" destId="{5322D14A-0596-4926-B867-A07E0063ABAE}" srcOrd="1" destOrd="0" presId="urn:microsoft.com/office/officeart/2005/8/layout/hList7"/>
    <dgm:cxn modelId="{90EDA692-0889-4791-B934-F9BBB2E4037D}" type="presParOf" srcId="{FC37EC79-4FAB-4B3A-AB81-B2CE108B6B36}" destId="{95142D7A-02B6-4596-8932-7CFB6A3EFC36}" srcOrd="2" destOrd="0" presId="urn:microsoft.com/office/officeart/2005/8/layout/hList7"/>
    <dgm:cxn modelId="{91684C00-76B5-4BED-85CA-82F45F55E5C1}" type="presParOf" srcId="{FC37EC79-4FAB-4B3A-AB81-B2CE108B6B36}" destId="{2BF2D297-9F60-499C-B428-1B23FB09EAD8}" srcOrd="3" destOrd="0" presId="urn:microsoft.com/office/officeart/2005/8/layout/hList7"/>
    <dgm:cxn modelId="{FD8FCE0B-5977-4ACE-BC05-9F56566B8557}" type="presParOf" srcId="{05546EA2-D302-4771-81CD-3B67FA0324D5}" destId="{120841D6-0FE5-4DF5-A897-5310698017E0}" srcOrd="1" destOrd="0" presId="urn:microsoft.com/office/officeart/2005/8/layout/hList7"/>
    <dgm:cxn modelId="{865D4465-65BC-41E8-B062-BE2F8FF920FA}" type="presParOf" srcId="{05546EA2-D302-4771-81CD-3B67FA0324D5}" destId="{9F85BE68-C319-4681-BAFF-9EC432979ACC}" srcOrd="2" destOrd="0" presId="urn:microsoft.com/office/officeart/2005/8/layout/hList7"/>
    <dgm:cxn modelId="{3EDD8796-7082-4707-9ECD-11ED5488E08F}" type="presParOf" srcId="{9F85BE68-C319-4681-BAFF-9EC432979ACC}" destId="{68F361B9-0614-4370-A002-A473601281FD}" srcOrd="0" destOrd="0" presId="urn:microsoft.com/office/officeart/2005/8/layout/hList7"/>
    <dgm:cxn modelId="{A57DF069-DB58-4F04-A0B3-6C244B362B35}" type="presParOf" srcId="{9F85BE68-C319-4681-BAFF-9EC432979ACC}" destId="{2BE95C6D-D20E-4116-BA13-A92A04038474}" srcOrd="1" destOrd="0" presId="urn:microsoft.com/office/officeart/2005/8/layout/hList7"/>
    <dgm:cxn modelId="{BBBA0DAA-F7FA-4879-8F05-0F0D443C78C9}" type="presParOf" srcId="{9F85BE68-C319-4681-BAFF-9EC432979ACC}" destId="{1D7DEE8D-E539-4500-A0E6-77BF29E77FFB}" srcOrd="2" destOrd="0" presId="urn:microsoft.com/office/officeart/2005/8/layout/hList7"/>
    <dgm:cxn modelId="{1062BBD1-9166-4AC6-B400-568FEAB93828}" type="presParOf" srcId="{9F85BE68-C319-4681-BAFF-9EC432979ACC}" destId="{B04FAAA5-E13E-40E1-B5FB-BBF9277ECD40}" srcOrd="3" destOrd="0" presId="urn:microsoft.com/office/officeart/2005/8/layout/hList7"/>
    <dgm:cxn modelId="{8FFD42C1-A573-4E16-9D06-8657957EE75C}" type="presParOf" srcId="{05546EA2-D302-4771-81CD-3B67FA0324D5}" destId="{67B106A0-600F-45E5-BC7F-70E6A183F6B3}" srcOrd="3" destOrd="0" presId="urn:microsoft.com/office/officeart/2005/8/layout/hList7"/>
    <dgm:cxn modelId="{611993BC-8BC3-4130-940C-16DF95EE0C08}" type="presParOf" srcId="{05546EA2-D302-4771-81CD-3B67FA0324D5}" destId="{63FE336F-7751-4463-A5DD-BB4853BBD43E}" srcOrd="4" destOrd="0" presId="urn:microsoft.com/office/officeart/2005/8/layout/hList7"/>
    <dgm:cxn modelId="{579ED3FA-D8F4-40D7-9784-FFF8FC309B97}" type="presParOf" srcId="{63FE336F-7751-4463-A5DD-BB4853BBD43E}" destId="{3714F8A0-01DF-4464-B4F3-85FCE2EA7952}" srcOrd="0" destOrd="0" presId="urn:microsoft.com/office/officeart/2005/8/layout/hList7"/>
    <dgm:cxn modelId="{74A4E865-50BB-4CA2-8CCB-DA7F1FC747E8}" type="presParOf" srcId="{63FE336F-7751-4463-A5DD-BB4853BBD43E}" destId="{CDFF2A65-B998-4BA8-9404-5AF3F3E72E21}" srcOrd="1" destOrd="0" presId="urn:microsoft.com/office/officeart/2005/8/layout/hList7"/>
    <dgm:cxn modelId="{187F617F-6599-4CF0-BF47-EBF57BED9B65}" type="presParOf" srcId="{63FE336F-7751-4463-A5DD-BB4853BBD43E}" destId="{C1AAD538-E1E2-446A-9A6D-C33B28E3CCED}" srcOrd="2" destOrd="0" presId="urn:microsoft.com/office/officeart/2005/8/layout/hList7"/>
    <dgm:cxn modelId="{9907C52C-E0BF-460A-AA31-7AD05ACF8F27}" type="presParOf" srcId="{63FE336F-7751-4463-A5DD-BB4853BBD43E}" destId="{CADD66C2-B175-47C5-B65E-DE75A005CFA3}"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2BE06B-C98C-4A80-B0C2-26F650D9F510}"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US"/>
        </a:p>
      </dgm:t>
    </dgm:pt>
    <dgm:pt modelId="{2F646A9C-0BA8-4C12-AAC7-AE5CA752A167}">
      <dgm:prSet phldrT="[Text]"/>
      <dgm:spPr/>
      <dgm:t>
        <a:bodyPr/>
        <a:lstStyle/>
        <a:p>
          <a:r>
            <a:rPr lang="en-US" b="1" dirty="0"/>
            <a:t>Year 1 of Service</a:t>
          </a:r>
          <a:br>
            <a:rPr lang="en-US" dirty="0"/>
          </a:br>
          <a:r>
            <a:rPr lang="en-US" dirty="0"/>
            <a:t>20% Loan Forgiven</a:t>
          </a:r>
        </a:p>
      </dgm:t>
    </dgm:pt>
    <dgm:pt modelId="{CE760090-AFE6-43F7-A496-438F863315C1}" type="parTrans" cxnId="{68C97918-11DC-48CB-9BCD-AF07F4797212}">
      <dgm:prSet/>
      <dgm:spPr/>
      <dgm:t>
        <a:bodyPr/>
        <a:lstStyle/>
        <a:p>
          <a:endParaRPr lang="en-US"/>
        </a:p>
      </dgm:t>
    </dgm:pt>
    <dgm:pt modelId="{53387311-D1B6-441D-BB94-ECE3C473DA68}" type="sibTrans" cxnId="{68C97918-11DC-48CB-9BCD-AF07F4797212}">
      <dgm:prSet/>
      <dgm:spPr/>
      <dgm:t>
        <a:bodyPr/>
        <a:lstStyle/>
        <a:p>
          <a:endParaRPr lang="en-US"/>
        </a:p>
      </dgm:t>
    </dgm:pt>
    <dgm:pt modelId="{257585C8-9385-4829-9E2C-AAF2AF843963}">
      <dgm:prSet phldrT="[Text]"/>
      <dgm:spPr/>
      <dgm:t>
        <a:bodyPr/>
        <a:lstStyle/>
        <a:p>
          <a:r>
            <a:rPr lang="en-US" b="1" dirty="0"/>
            <a:t>Year 2 of Service</a:t>
          </a:r>
          <a:br>
            <a:rPr lang="en-US" dirty="0"/>
          </a:br>
          <a:r>
            <a:rPr lang="en-US" dirty="0"/>
            <a:t>20% of Loan Forgiven</a:t>
          </a:r>
        </a:p>
      </dgm:t>
    </dgm:pt>
    <dgm:pt modelId="{3746E090-D597-4548-A363-1A17F95B51D5}" type="parTrans" cxnId="{C0641213-6D61-4D08-A2E4-68FC941B9EA3}">
      <dgm:prSet/>
      <dgm:spPr/>
      <dgm:t>
        <a:bodyPr/>
        <a:lstStyle/>
        <a:p>
          <a:endParaRPr lang="en-US"/>
        </a:p>
      </dgm:t>
    </dgm:pt>
    <dgm:pt modelId="{69A90869-C1C2-4BA7-B90E-0348E120E770}" type="sibTrans" cxnId="{C0641213-6D61-4D08-A2E4-68FC941B9EA3}">
      <dgm:prSet/>
      <dgm:spPr/>
      <dgm:t>
        <a:bodyPr/>
        <a:lstStyle/>
        <a:p>
          <a:endParaRPr lang="en-US"/>
        </a:p>
      </dgm:t>
    </dgm:pt>
    <dgm:pt modelId="{4F329874-273A-4538-AF58-9F68E62EBE1A}">
      <dgm:prSet phldrT="[Text]"/>
      <dgm:spPr/>
      <dgm:t>
        <a:bodyPr/>
        <a:lstStyle/>
        <a:p>
          <a:r>
            <a:rPr lang="en-US" b="1" dirty="0"/>
            <a:t>Year 3 of Service</a:t>
          </a:r>
          <a:br>
            <a:rPr lang="en-US" dirty="0"/>
          </a:br>
          <a:r>
            <a:rPr lang="en-US" dirty="0"/>
            <a:t>20% of Loan Forgiven</a:t>
          </a:r>
        </a:p>
      </dgm:t>
    </dgm:pt>
    <dgm:pt modelId="{17B67F47-B2CA-4008-8548-60CF9AB34CEF}" type="parTrans" cxnId="{6C3FDA9E-DFFD-4E28-A8F4-1D2990003889}">
      <dgm:prSet/>
      <dgm:spPr/>
      <dgm:t>
        <a:bodyPr/>
        <a:lstStyle/>
        <a:p>
          <a:endParaRPr lang="en-US"/>
        </a:p>
      </dgm:t>
    </dgm:pt>
    <dgm:pt modelId="{9BB08C61-B3B3-41B7-8EE2-792AD9F2FC5E}" type="sibTrans" cxnId="{6C3FDA9E-DFFD-4E28-A8F4-1D2990003889}">
      <dgm:prSet/>
      <dgm:spPr/>
      <dgm:t>
        <a:bodyPr/>
        <a:lstStyle/>
        <a:p>
          <a:endParaRPr lang="en-US"/>
        </a:p>
      </dgm:t>
    </dgm:pt>
    <dgm:pt modelId="{9727F6F5-CC8A-4EC4-8408-12B5E1610A34}">
      <dgm:prSet phldrT="[Text]"/>
      <dgm:spPr/>
      <dgm:t>
        <a:bodyPr/>
        <a:lstStyle/>
        <a:p>
          <a:r>
            <a:rPr lang="en-US" b="1" dirty="0"/>
            <a:t>Year 4 of Service</a:t>
          </a:r>
          <a:br>
            <a:rPr lang="en-US" dirty="0"/>
          </a:br>
          <a:r>
            <a:rPr lang="en-US" dirty="0"/>
            <a:t>25% of Loan Forgiven</a:t>
          </a:r>
        </a:p>
      </dgm:t>
    </dgm:pt>
    <dgm:pt modelId="{FB9BA625-20BB-45E8-A326-2646FCA1DD32}" type="parTrans" cxnId="{F298F4D1-24B1-4EFD-A104-CFB46EA0D84B}">
      <dgm:prSet/>
      <dgm:spPr/>
      <dgm:t>
        <a:bodyPr/>
        <a:lstStyle/>
        <a:p>
          <a:endParaRPr lang="en-US"/>
        </a:p>
      </dgm:t>
    </dgm:pt>
    <dgm:pt modelId="{23C13648-D807-4090-9C27-C3C67BE965E9}" type="sibTrans" cxnId="{F298F4D1-24B1-4EFD-A104-CFB46EA0D84B}">
      <dgm:prSet/>
      <dgm:spPr/>
      <dgm:t>
        <a:bodyPr/>
        <a:lstStyle/>
        <a:p>
          <a:endParaRPr lang="en-US"/>
        </a:p>
      </dgm:t>
    </dgm:pt>
    <dgm:pt modelId="{C0341603-04FD-48AC-8C0C-83FCC214BBFC}">
      <dgm:prSet phldrT="[Text]"/>
      <dgm:spPr/>
      <dgm:t>
        <a:bodyPr/>
        <a:lstStyle/>
        <a:p>
          <a:r>
            <a:rPr lang="en-US" dirty="0"/>
            <a:t>85% Forgiven</a:t>
          </a:r>
        </a:p>
      </dgm:t>
    </dgm:pt>
    <dgm:pt modelId="{727F3D12-E253-4A44-8316-24823FA9C551}" type="sibTrans" cxnId="{3BDB288F-223D-4036-9C43-08E5069C6B8D}">
      <dgm:prSet/>
      <dgm:spPr/>
      <dgm:t>
        <a:bodyPr/>
        <a:lstStyle/>
        <a:p>
          <a:endParaRPr lang="en-US"/>
        </a:p>
      </dgm:t>
    </dgm:pt>
    <dgm:pt modelId="{B9A2F03B-04E9-4933-AFA7-032F93053297}" type="parTrans" cxnId="{3BDB288F-223D-4036-9C43-08E5069C6B8D}">
      <dgm:prSet/>
      <dgm:spPr/>
      <dgm:t>
        <a:bodyPr/>
        <a:lstStyle/>
        <a:p>
          <a:endParaRPr lang="en-US"/>
        </a:p>
      </dgm:t>
    </dgm:pt>
    <dgm:pt modelId="{F5FA26A4-0CA6-40E1-ABAF-788538C9CAEE}" type="pres">
      <dgm:prSet presAssocID="{002BE06B-C98C-4A80-B0C2-26F650D9F510}" presName="diagram" presStyleCnt="0">
        <dgm:presLayoutVars>
          <dgm:chMax val="1"/>
          <dgm:dir/>
          <dgm:animLvl val="ctr"/>
          <dgm:resizeHandles val="exact"/>
        </dgm:presLayoutVars>
      </dgm:prSet>
      <dgm:spPr/>
    </dgm:pt>
    <dgm:pt modelId="{3497C7A0-066E-4B97-A3C7-1CF7318D140A}" type="pres">
      <dgm:prSet presAssocID="{002BE06B-C98C-4A80-B0C2-26F650D9F510}" presName="matrix" presStyleCnt="0"/>
      <dgm:spPr/>
    </dgm:pt>
    <dgm:pt modelId="{D9A4DBB8-AE36-45BE-85D1-00B4F1B61587}" type="pres">
      <dgm:prSet presAssocID="{002BE06B-C98C-4A80-B0C2-26F650D9F510}" presName="tile1" presStyleLbl="node1" presStyleIdx="0" presStyleCnt="4" custLinFactNeighborX="0"/>
      <dgm:spPr/>
    </dgm:pt>
    <dgm:pt modelId="{C915CDFD-BB1A-4C2C-8627-856D17C26318}" type="pres">
      <dgm:prSet presAssocID="{002BE06B-C98C-4A80-B0C2-26F650D9F510}" presName="tile1text" presStyleLbl="node1" presStyleIdx="0" presStyleCnt="4">
        <dgm:presLayoutVars>
          <dgm:chMax val="0"/>
          <dgm:chPref val="0"/>
          <dgm:bulletEnabled val="1"/>
        </dgm:presLayoutVars>
      </dgm:prSet>
      <dgm:spPr/>
    </dgm:pt>
    <dgm:pt modelId="{662A01C8-0114-46C2-B619-F3FFBDEEDC33}" type="pres">
      <dgm:prSet presAssocID="{002BE06B-C98C-4A80-B0C2-26F650D9F510}" presName="tile2" presStyleLbl="node1" presStyleIdx="1" presStyleCnt="4"/>
      <dgm:spPr/>
    </dgm:pt>
    <dgm:pt modelId="{8F388300-F458-46D5-A5CE-18FF40684DD0}" type="pres">
      <dgm:prSet presAssocID="{002BE06B-C98C-4A80-B0C2-26F650D9F510}" presName="tile2text" presStyleLbl="node1" presStyleIdx="1" presStyleCnt="4">
        <dgm:presLayoutVars>
          <dgm:chMax val="0"/>
          <dgm:chPref val="0"/>
          <dgm:bulletEnabled val="1"/>
        </dgm:presLayoutVars>
      </dgm:prSet>
      <dgm:spPr/>
    </dgm:pt>
    <dgm:pt modelId="{CE7BBE79-CBEF-409A-8F2C-06ACCF742F8D}" type="pres">
      <dgm:prSet presAssocID="{002BE06B-C98C-4A80-B0C2-26F650D9F510}" presName="tile3" presStyleLbl="node1" presStyleIdx="2" presStyleCnt="4" custLinFactNeighborY="16354"/>
      <dgm:spPr/>
    </dgm:pt>
    <dgm:pt modelId="{1683082D-DF3B-4EC7-8BFD-C635CEF89BCB}" type="pres">
      <dgm:prSet presAssocID="{002BE06B-C98C-4A80-B0C2-26F650D9F510}" presName="tile3text" presStyleLbl="node1" presStyleIdx="2" presStyleCnt="4">
        <dgm:presLayoutVars>
          <dgm:chMax val="0"/>
          <dgm:chPref val="0"/>
          <dgm:bulletEnabled val="1"/>
        </dgm:presLayoutVars>
      </dgm:prSet>
      <dgm:spPr/>
    </dgm:pt>
    <dgm:pt modelId="{8DBC34B1-7442-4070-8666-0B5FCE488FF4}" type="pres">
      <dgm:prSet presAssocID="{002BE06B-C98C-4A80-B0C2-26F650D9F510}" presName="tile4" presStyleLbl="node1" presStyleIdx="3" presStyleCnt="4" custLinFactNeighborX="31400" custLinFactNeighborY="13368"/>
      <dgm:spPr/>
    </dgm:pt>
    <dgm:pt modelId="{7BAFAAA7-A5CF-4AEF-A29D-08731E3993EE}" type="pres">
      <dgm:prSet presAssocID="{002BE06B-C98C-4A80-B0C2-26F650D9F510}" presName="tile4text" presStyleLbl="node1" presStyleIdx="3" presStyleCnt="4">
        <dgm:presLayoutVars>
          <dgm:chMax val="0"/>
          <dgm:chPref val="0"/>
          <dgm:bulletEnabled val="1"/>
        </dgm:presLayoutVars>
      </dgm:prSet>
      <dgm:spPr/>
    </dgm:pt>
    <dgm:pt modelId="{D156A991-1453-441A-AC94-9EA2E282C260}" type="pres">
      <dgm:prSet presAssocID="{002BE06B-C98C-4A80-B0C2-26F650D9F510}" presName="centerTile" presStyleLbl="fgShp" presStyleIdx="0" presStyleCnt="1">
        <dgm:presLayoutVars>
          <dgm:chMax val="0"/>
          <dgm:chPref val="0"/>
        </dgm:presLayoutVars>
      </dgm:prSet>
      <dgm:spPr/>
    </dgm:pt>
  </dgm:ptLst>
  <dgm:cxnLst>
    <dgm:cxn modelId="{C0641213-6D61-4D08-A2E4-68FC941B9EA3}" srcId="{C0341603-04FD-48AC-8C0C-83FCC214BBFC}" destId="{257585C8-9385-4829-9E2C-AAF2AF843963}" srcOrd="1" destOrd="0" parTransId="{3746E090-D597-4548-A363-1A17F95B51D5}" sibTransId="{69A90869-C1C2-4BA7-B90E-0348E120E770}"/>
    <dgm:cxn modelId="{68C97918-11DC-48CB-9BCD-AF07F4797212}" srcId="{C0341603-04FD-48AC-8C0C-83FCC214BBFC}" destId="{2F646A9C-0BA8-4C12-AAC7-AE5CA752A167}" srcOrd="0" destOrd="0" parTransId="{CE760090-AFE6-43F7-A496-438F863315C1}" sibTransId="{53387311-D1B6-441D-BB94-ECE3C473DA68}"/>
    <dgm:cxn modelId="{AB05892A-0F54-4199-8D01-3420A0409B97}" type="presOf" srcId="{2F646A9C-0BA8-4C12-AAC7-AE5CA752A167}" destId="{C915CDFD-BB1A-4C2C-8627-856D17C26318}" srcOrd="1" destOrd="0" presId="urn:microsoft.com/office/officeart/2005/8/layout/matrix1"/>
    <dgm:cxn modelId="{0E6D5B42-9ED0-4740-97A2-16B5D5EE8803}" type="presOf" srcId="{4F329874-273A-4538-AF58-9F68E62EBE1A}" destId="{CE7BBE79-CBEF-409A-8F2C-06ACCF742F8D}" srcOrd="0" destOrd="0" presId="urn:microsoft.com/office/officeart/2005/8/layout/matrix1"/>
    <dgm:cxn modelId="{B2731478-B7E0-4149-B2B1-FA3E56CF2004}" type="presOf" srcId="{257585C8-9385-4829-9E2C-AAF2AF843963}" destId="{662A01C8-0114-46C2-B619-F3FFBDEEDC33}" srcOrd="0" destOrd="0" presId="urn:microsoft.com/office/officeart/2005/8/layout/matrix1"/>
    <dgm:cxn modelId="{B6808358-B5F4-4CF1-B3C4-E9200FFD1E8C}" type="presOf" srcId="{257585C8-9385-4829-9E2C-AAF2AF843963}" destId="{8F388300-F458-46D5-A5CE-18FF40684DD0}" srcOrd="1" destOrd="0" presId="urn:microsoft.com/office/officeart/2005/8/layout/matrix1"/>
    <dgm:cxn modelId="{2023D05A-87ED-412F-A771-64FE1215AA38}" type="presOf" srcId="{4F329874-273A-4538-AF58-9F68E62EBE1A}" destId="{1683082D-DF3B-4EC7-8BFD-C635CEF89BCB}" srcOrd="1" destOrd="0" presId="urn:microsoft.com/office/officeart/2005/8/layout/matrix1"/>
    <dgm:cxn modelId="{8FBCA88A-CED8-4CDD-BEC8-918AA1442832}" type="presOf" srcId="{002BE06B-C98C-4A80-B0C2-26F650D9F510}" destId="{F5FA26A4-0CA6-40E1-ABAF-788538C9CAEE}" srcOrd="0" destOrd="0" presId="urn:microsoft.com/office/officeart/2005/8/layout/matrix1"/>
    <dgm:cxn modelId="{3BDB288F-223D-4036-9C43-08E5069C6B8D}" srcId="{002BE06B-C98C-4A80-B0C2-26F650D9F510}" destId="{C0341603-04FD-48AC-8C0C-83FCC214BBFC}" srcOrd="0" destOrd="0" parTransId="{B9A2F03B-04E9-4933-AFA7-032F93053297}" sibTransId="{727F3D12-E253-4A44-8316-24823FA9C551}"/>
    <dgm:cxn modelId="{746E1497-5C7A-4E05-A9C3-FE574A9C72B3}" type="presOf" srcId="{2F646A9C-0BA8-4C12-AAC7-AE5CA752A167}" destId="{D9A4DBB8-AE36-45BE-85D1-00B4F1B61587}" srcOrd="0" destOrd="0" presId="urn:microsoft.com/office/officeart/2005/8/layout/matrix1"/>
    <dgm:cxn modelId="{6C3FDA9E-DFFD-4E28-A8F4-1D2990003889}" srcId="{C0341603-04FD-48AC-8C0C-83FCC214BBFC}" destId="{4F329874-273A-4538-AF58-9F68E62EBE1A}" srcOrd="2" destOrd="0" parTransId="{17B67F47-B2CA-4008-8548-60CF9AB34CEF}" sibTransId="{9BB08C61-B3B3-41B7-8EE2-792AD9F2FC5E}"/>
    <dgm:cxn modelId="{06E5109F-F13A-4CFD-BF53-D85E5C0B7F2E}" type="presOf" srcId="{C0341603-04FD-48AC-8C0C-83FCC214BBFC}" destId="{D156A991-1453-441A-AC94-9EA2E282C260}" srcOrd="0" destOrd="0" presId="urn:microsoft.com/office/officeart/2005/8/layout/matrix1"/>
    <dgm:cxn modelId="{593F9CCF-DFD8-4754-90A6-D30B5BE5075B}" type="presOf" srcId="{9727F6F5-CC8A-4EC4-8408-12B5E1610A34}" destId="{7BAFAAA7-A5CF-4AEF-A29D-08731E3993EE}" srcOrd="1" destOrd="0" presId="urn:microsoft.com/office/officeart/2005/8/layout/matrix1"/>
    <dgm:cxn modelId="{F298F4D1-24B1-4EFD-A104-CFB46EA0D84B}" srcId="{C0341603-04FD-48AC-8C0C-83FCC214BBFC}" destId="{9727F6F5-CC8A-4EC4-8408-12B5E1610A34}" srcOrd="3" destOrd="0" parTransId="{FB9BA625-20BB-45E8-A326-2646FCA1DD32}" sibTransId="{23C13648-D807-4090-9C27-C3C67BE965E9}"/>
    <dgm:cxn modelId="{9ECAF3D6-05F9-4FD8-B65D-F51FBFE94677}" type="presOf" srcId="{9727F6F5-CC8A-4EC4-8408-12B5E1610A34}" destId="{8DBC34B1-7442-4070-8666-0B5FCE488FF4}" srcOrd="0" destOrd="0" presId="urn:microsoft.com/office/officeart/2005/8/layout/matrix1"/>
    <dgm:cxn modelId="{C519B65D-9557-491E-A0E5-2FD6E1E20177}" type="presParOf" srcId="{F5FA26A4-0CA6-40E1-ABAF-788538C9CAEE}" destId="{3497C7A0-066E-4B97-A3C7-1CF7318D140A}" srcOrd="0" destOrd="0" presId="urn:microsoft.com/office/officeart/2005/8/layout/matrix1"/>
    <dgm:cxn modelId="{E08811E3-398C-4775-8EB8-52EA8522DE30}" type="presParOf" srcId="{3497C7A0-066E-4B97-A3C7-1CF7318D140A}" destId="{D9A4DBB8-AE36-45BE-85D1-00B4F1B61587}" srcOrd="0" destOrd="0" presId="urn:microsoft.com/office/officeart/2005/8/layout/matrix1"/>
    <dgm:cxn modelId="{169BBE6D-B91A-48BC-93D3-E56494BDCB2C}" type="presParOf" srcId="{3497C7A0-066E-4B97-A3C7-1CF7318D140A}" destId="{C915CDFD-BB1A-4C2C-8627-856D17C26318}" srcOrd="1" destOrd="0" presId="urn:microsoft.com/office/officeart/2005/8/layout/matrix1"/>
    <dgm:cxn modelId="{A6E154D2-DB34-498C-9984-5EB24D055860}" type="presParOf" srcId="{3497C7A0-066E-4B97-A3C7-1CF7318D140A}" destId="{662A01C8-0114-46C2-B619-F3FFBDEEDC33}" srcOrd="2" destOrd="0" presId="urn:microsoft.com/office/officeart/2005/8/layout/matrix1"/>
    <dgm:cxn modelId="{64738CCC-2CEB-4C73-A0B4-C833271764B9}" type="presParOf" srcId="{3497C7A0-066E-4B97-A3C7-1CF7318D140A}" destId="{8F388300-F458-46D5-A5CE-18FF40684DD0}" srcOrd="3" destOrd="0" presId="urn:microsoft.com/office/officeart/2005/8/layout/matrix1"/>
    <dgm:cxn modelId="{7644DDDA-2002-4C28-A92B-AA49C26ED059}" type="presParOf" srcId="{3497C7A0-066E-4B97-A3C7-1CF7318D140A}" destId="{CE7BBE79-CBEF-409A-8F2C-06ACCF742F8D}" srcOrd="4" destOrd="0" presId="urn:microsoft.com/office/officeart/2005/8/layout/matrix1"/>
    <dgm:cxn modelId="{9E526E12-1F0E-4871-B57B-D02E45CF8B6D}" type="presParOf" srcId="{3497C7A0-066E-4B97-A3C7-1CF7318D140A}" destId="{1683082D-DF3B-4EC7-8BFD-C635CEF89BCB}" srcOrd="5" destOrd="0" presId="urn:microsoft.com/office/officeart/2005/8/layout/matrix1"/>
    <dgm:cxn modelId="{C02DF103-1C4E-462D-846E-D4CCBD2A4BDC}" type="presParOf" srcId="{3497C7A0-066E-4B97-A3C7-1CF7318D140A}" destId="{8DBC34B1-7442-4070-8666-0B5FCE488FF4}" srcOrd="6" destOrd="0" presId="urn:microsoft.com/office/officeart/2005/8/layout/matrix1"/>
    <dgm:cxn modelId="{C2CBF618-8858-451B-A6DF-95CDEFD021B4}" type="presParOf" srcId="{3497C7A0-066E-4B97-A3C7-1CF7318D140A}" destId="{7BAFAAA7-A5CF-4AEF-A29D-08731E3993EE}" srcOrd="7" destOrd="0" presId="urn:microsoft.com/office/officeart/2005/8/layout/matrix1"/>
    <dgm:cxn modelId="{7186AE8A-D002-4A2A-8FFC-0216DDE7CECD}" type="presParOf" srcId="{F5FA26A4-0CA6-40E1-ABAF-788538C9CAEE}" destId="{D156A991-1453-441A-AC94-9EA2E282C26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5D014B-0EF9-4A62-B534-5C146BAE0E89}" type="doc">
      <dgm:prSet loTypeId="urn:microsoft.com/office/officeart/2005/8/layout/process1" loCatId="process" qsTypeId="urn:microsoft.com/office/officeart/2005/8/quickstyle/simple1" qsCatId="simple" csTypeId="urn:microsoft.com/office/officeart/2005/8/colors/colorful1" csCatId="colorful" phldr="1"/>
      <dgm:spPr/>
    </dgm:pt>
    <dgm:pt modelId="{A639CFB8-1389-4B5D-973F-77E47396A438}">
      <dgm:prSet phldrT="[Text]"/>
      <dgm:spPr/>
      <dgm:t>
        <a:bodyPr/>
        <a:lstStyle/>
        <a:p>
          <a:r>
            <a:rPr lang="en-US" dirty="0"/>
            <a:t>15% payable by borrower</a:t>
          </a:r>
        </a:p>
      </dgm:t>
    </dgm:pt>
    <dgm:pt modelId="{9C0BC50C-CD1C-438A-B303-7C8A03A0A5FC}" type="parTrans" cxnId="{809BE140-220D-453E-98A0-88D0A53A47AC}">
      <dgm:prSet/>
      <dgm:spPr/>
      <dgm:t>
        <a:bodyPr/>
        <a:lstStyle/>
        <a:p>
          <a:endParaRPr lang="en-US"/>
        </a:p>
      </dgm:t>
    </dgm:pt>
    <dgm:pt modelId="{F26371EB-0105-4039-9F58-83976A8769C0}" type="sibTrans" cxnId="{809BE140-220D-453E-98A0-88D0A53A47AC}">
      <dgm:prSet/>
      <dgm:spPr/>
      <dgm:t>
        <a:bodyPr/>
        <a:lstStyle/>
        <a:p>
          <a:endParaRPr lang="en-US"/>
        </a:p>
      </dgm:t>
    </dgm:pt>
    <dgm:pt modelId="{63373C33-B7C3-4859-AEC3-27D15745FB35}">
      <dgm:prSet phldrT="[Text]"/>
      <dgm:spPr/>
      <dgm:t>
        <a:bodyPr/>
        <a:lstStyle/>
        <a:p>
          <a:r>
            <a:rPr lang="en-US" dirty="0"/>
            <a:t>3% interest applies</a:t>
          </a:r>
        </a:p>
      </dgm:t>
    </dgm:pt>
    <dgm:pt modelId="{F551788B-4E30-4DDC-82F2-E6DC5F20D257}" type="parTrans" cxnId="{2317FA45-E7CB-4540-AA75-A6CAB978F3CE}">
      <dgm:prSet/>
      <dgm:spPr/>
      <dgm:t>
        <a:bodyPr/>
        <a:lstStyle/>
        <a:p>
          <a:endParaRPr lang="en-US"/>
        </a:p>
      </dgm:t>
    </dgm:pt>
    <dgm:pt modelId="{73689DAD-6A58-4CE6-9F66-CA0C89626AFA}" type="sibTrans" cxnId="{2317FA45-E7CB-4540-AA75-A6CAB978F3CE}">
      <dgm:prSet/>
      <dgm:spPr/>
      <dgm:t>
        <a:bodyPr/>
        <a:lstStyle/>
        <a:p>
          <a:endParaRPr lang="en-US"/>
        </a:p>
      </dgm:t>
    </dgm:pt>
    <dgm:pt modelId="{51D31255-3570-42EB-ABFE-02FD19E89C7C}">
      <dgm:prSet phldrT="[Text]"/>
      <dgm:spPr/>
      <dgm:t>
        <a:bodyPr/>
        <a:lstStyle/>
        <a:p>
          <a:r>
            <a:rPr lang="en-US" dirty="0"/>
            <a:t>10 years to pay off loan</a:t>
          </a:r>
        </a:p>
      </dgm:t>
    </dgm:pt>
    <dgm:pt modelId="{0CEB810B-0390-4C79-9D2D-9ED4705CFA75}" type="parTrans" cxnId="{12B54BA6-FE75-48EA-BDCB-519120A2DA72}">
      <dgm:prSet/>
      <dgm:spPr/>
      <dgm:t>
        <a:bodyPr/>
        <a:lstStyle/>
        <a:p>
          <a:endParaRPr lang="en-US"/>
        </a:p>
      </dgm:t>
    </dgm:pt>
    <dgm:pt modelId="{8666A2D8-FDB8-4BC5-BF11-161AD434500F}" type="sibTrans" cxnId="{12B54BA6-FE75-48EA-BDCB-519120A2DA72}">
      <dgm:prSet/>
      <dgm:spPr/>
      <dgm:t>
        <a:bodyPr/>
        <a:lstStyle/>
        <a:p>
          <a:endParaRPr lang="en-US"/>
        </a:p>
      </dgm:t>
    </dgm:pt>
    <dgm:pt modelId="{D3C523DF-814C-4BE7-9B7F-234CEC1C8A78}">
      <dgm:prSet phldrT="[Text]"/>
      <dgm:spPr/>
      <dgm:t>
        <a:bodyPr/>
        <a:lstStyle/>
        <a:p>
          <a:r>
            <a:rPr lang="en-US" dirty="0"/>
            <a:t>No penalty for early payoff</a:t>
          </a:r>
        </a:p>
      </dgm:t>
    </dgm:pt>
    <dgm:pt modelId="{D523966F-DEAE-457D-B820-AEAB829FF5B5}" type="parTrans" cxnId="{E64D093B-4918-44C8-80C7-39685C39231D}">
      <dgm:prSet/>
      <dgm:spPr/>
      <dgm:t>
        <a:bodyPr/>
        <a:lstStyle/>
        <a:p>
          <a:endParaRPr lang="en-US"/>
        </a:p>
      </dgm:t>
    </dgm:pt>
    <dgm:pt modelId="{979C3434-1185-4854-9747-E397955E3757}" type="sibTrans" cxnId="{E64D093B-4918-44C8-80C7-39685C39231D}">
      <dgm:prSet/>
      <dgm:spPr/>
      <dgm:t>
        <a:bodyPr/>
        <a:lstStyle/>
        <a:p>
          <a:endParaRPr lang="en-US"/>
        </a:p>
      </dgm:t>
    </dgm:pt>
    <dgm:pt modelId="{6AE8D208-F5BE-46FA-B8BD-44F1D831AA4B}" type="pres">
      <dgm:prSet presAssocID="{BE5D014B-0EF9-4A62-B534-5C146BAE0E89}" presName="Name0" presStyleCnt="0">
        <dgm:presLayoutVars>
          <dgm:dir/>
          <dgm:resizeHandles val="exact"/>
        </dgm:presLayoutVars>
      </dgm:prSet>
      <dgm:spPr/>
    </dgm:pt>
    <dgm:pt modelId="{36D8DFB9-1DB0-40BB-AF1F-146AB9AC671B}" type="pres">
      <dgm:prSet presAssocID="{A639CFB8-1389-4B5D-973F-77E47396A438}" presName="node" presStyleLbl="node1" presStyleIdx="0" presStyleCnt="4">
        <dgm:presLayoutVars>
          <dgm:bulletEnabled val="1"/>
        </dgm:presLayoutVars>
      </dgm:prSet>
      <dgm:spPr/>
    </dgm:pt>
    <dgm:pt modelId="{6B38E5AA-6503-41A9-A5A6-46D75E2EDAB3}" type="pres">
      <dgm:prSet presAssocID="{F26371EB-0105-4039-9F58-83976A8769C0}" presName="sibTrans" presStyleLbl="sibTrans2D1" presStyleIdx="0" presStyleCnt="3"/>
      <dgm:spPr/>
    </dgm:pt>
    <dgm:pt modelId="{E4AC7179-3CBA-4466-BFAB-34792A9B6DD2}" type="pres">
      <dgm:prSet presAssocID="{F26371EB-0105-4039-9F58-83976A8769C0}" presName="connectorText" presStyleLbl="sibTrans2D1" presStyleIdx="0" presStyleCnt="3"/>
      <dgm:spPr/>
    </dgm:pt>
    <dgm:pt modelId="{64FFA071-FB87-462F-87F1-89398957F73D}" type="pres">
      <dgm:prSet presAssocID="{63373C33-B7C3-4859-AEC3-27D15745FB35}" presName="node" presStyleLbl="node1" presStyleIdx="1" presStyleCnt="4">
        <dgm:presLayoutVars>
          <dgm:bulletEnabled val="1"/>
        </dgm:presLayoutVars>
      </dgm:prSet>
      <dgm:spPr/>
    </dgm:pt>
    <dgm:pt modelId="{926CF4C5-6BD4-42BE-8786-63EF38BD9C51}" type="pres">
      <dgm:prSet presAssocID="{73689DAD-6A58-4CE6-9F66-CA0C89626AFA}" presName="sibTrans" presStyleLbl="sibTrans2D1" presStyleIdx="1" presStyleCnt="3"/>
      <dgm:spPr/>
    </dgm:pt>
    <dgm:pt modelId="{D4509F8C-2FE1-473B-905D-DF461B18FB5C}" type="pres">
      <dgm:prSet presAssocID="{73689DAD-6A58-4CE6-9F66-CA0C89626AFA}" presName="connectorText" presStyleLbl="sibTrans2D1" presStyleIdx="1" presStyleCnt="3"/>
      <dgm:spPr/>
    </dgm:pt>
    <dgm:pt modelId="{660DD993-1DA6-4431-A1F5-CCC2C51678C9}" type="pres">
      <dgm:prSet presAssocID="{51D31255-3570-42EB-ABFE-02FD19E89C7C}" presName="node" presStyleLbl="node1" presStyleIdx="2" presStyleCnt="4">
        <dgm:presLayoutVars>
          <dgm:bulletEnabled val="1"/>
        </dgm:presLayoutVars>
      </dgm:prSet>
      <dgm:spPr/>
    </dgm:pt>
    <dgm:pt modelId="{5A5CCE82-8CDF-46D8-B3F2-2DEDFDBA04B7}" type="pres">
      <dgm:prSet presAssocID="{8666A2D8-FDB8-4BC5-BF11-161AD434500F}" presName="sibTrans" presStyleLbl="sibTrans2D1" presStyleIdx="2" presStyleCnt="3"/>
      <dgm:spPr/>
    </dgm:pt>
    <dgm:pt modelId="{086C80CE-906F-4699-AD52-700576440163}" type="pres">
      <dgm:prSet presAssocID="{8666A2D8-FDB8-4BC5-BF11-161AD434500F}" presName="connectorText" presStyleLbl="sibTrans2D1" presStyleIdx="2" presStyleCnt="3"/>
      <dgm:spPr/>
    </dgm:pt>
    <dgm:pt modelId="{F4D93B63-1507-4DAB-96E5-B09B161810E4}" type="pres">
      <dgm:prSet presAssocID="{D3C523DF-814C-4BE7-9B7F-234CEC1C8A78}" presName="node" presStyleLbl="node1" presStyleIdx="3" presStyleCnt="4">
        <dgm:presLayoutVars>
          <dgm:bulletEnabled val="1"/>
        </dgm:presLayoutVars>
      </dgm:prSet>
      <dgm:spPr/>
    </dgm:pt>
  </dgm:ptLst>
  <dgm:cxnLst>
    <dgm:cxn modelId="{DE371913-BCEB-42D1-A6B9-77632B11D59B}" type="presOf" srcId="{BE5D014B-0EF9-4A62-B534-5C146BAE0E89}" destId="{6AE8D208-F5BE-46FA-B8BD-44F1D831AA4B}" srcOrd="0" destOrd="0" presId="urn:microsoft.com/office/officeart/2005/8/layout/process1"/>
    <dgm:cxn modelId="{9E212A27-BF6C-490B-915A-B3BCCC0CEE35}" type="presOf" srcId="{A639CFB8-1389-4B5D-973F-77E47396A438}" destId="{36D8DFB9-1DB0-40BB-AF1F-146AB9AC671B}" srcOrd="0" destOrd="0" presId="urn:microsoft.com/office/officeart/2005/8/layout/process1"/>
    <dgm:cxn modelId="{B6274334-5438-4552-A153-2966CEB96B95}" type="presOf" srcId="{D3C523DF-814C-4BE7-9B7F-234CEC1C8A78}" destId="{F4D93B63-1507-4DAB-96E5-B09B161810E4}" srcOrd="0" destOrd="0" presId="urn:microsoft.com/office/officeart/2005/8/layout/process1"/>
    <dgm:cxn modelId="{9F6FDD38-D01F-4B84-B7D5-EF51A80C4B2E}" type="presOf" srcId="{8666A2D8-FDB8-4BC5-BF11-161AD434500F}" destId="{086C80CE-906F-4699-AD52-700576440163}" srcOrd="1" destOrd="0" presId="urn:microsoft.com/office/officeart/2005/8/layout/process1"/>
    <dgm:cxn modelId="{E64D093B-4918-44C8-80C7-39685C39231D}" srcId="{BE5D014B-0EF9-4A62-B534-5C146BAE0E89}" destId="{D3C523DF-814C-4BE7-9B7F-234CEC1C8A78}" srcOrd="3" destOrd="0" parTransId="{D523966F-DEAE-457D-B820-AEAB829FF5B5}" sibTransId="{979C3434-1185-4854-9747-E397955E3757}"/>
    <dgm:cxn modelId="{809BE140-220D-453E-98A0-88D0A53A47AC}" srcId="{BE5D014B-0EF9-4A62-B534-5C146BAE0E89}" destId="{A639CFB8-1389-4B5D-973F-77E47396A438}" srcOrd="0" destOrd="0" parTransId="{9C0BC50C-CD1C-438A-B303-7C8A03A0A5FC}" sibTransId="{F26371EB-0105-4039-9F58-83976A8769C0}"/>
    <dgm:cxn modelId="{2317FA45-E7CB-4540-AA75-A6CAB978F3CE}" srcId="{BE5D014B-0EF9-4A62-B534-5C146BAE0E89}" destId="{63373C33-B7C3-4859-AEC3-27D15745FB35}" srcOrd="1" destOrd="0" parTransId="{F551788B-4E30-4DDC-82F2-E6DC5F20D257}" sibTransId="{73689DAD-6A58-4CE6-9F66-CA0C89626AFA}"/>
    <dgm:cxn modelId="{6B467468-F130-44FC-AE18-BCE7FC5B5ECD}" type="presOf" srcId="{8666A2D8-FDB8-4BC5-BF11-161AD434500F}" destId="{5A5CCE82-8CDF-46D8-B3F2-2DEDFDBA04B7}" srcOrd="0" destOrd="0" presId="urn:microsoft.com/office/officeart/2005/8/layout/process1"/>
    <dgm:cxn modelId="{B309704D-DB35-480D-AA50-C842257BA2B8}" type="presOf" srcId="{73689DAD-6A58-4CE6-9F66-CA0C89626AFA}" destId="{D4509F8C-2FE1-473B-905D-DF461B18FB5C}" srcOrd="1" destOrd="0" presId="urn:microsoft.com/office/officeart/2005/8/layout/process1"/>
    <dgm:cxn modelId="{AB028952-0658-4A6B-BEC4-3D3424DD9D31}" type="presOf" srcId="{F26371EB-0105-4039-9F58-83976A8769C0}" destId="{E4AC7179-3CBA-4466-BFAB-34792A9B6DD2}" srcOrd="1" destOrd="0" presId="urn:microsoft.com/office/officeart/2005/8/layout/process1"/>
    <dgm:cxn modelId="{C1C1728D-6329-44A4-A6F2-9B4B89C0B0AF}" type="presOf" srcId="{63373C33-B7C3-4859-AEC3-27D15745FB35}" destId="{64FFA071-FB87-462F-87F1-89398957F73D}" srcOrd="0" destOrd="0" presId="urn:microsoft.com/office/officeart/2005/8/layout/process1"/>
    <dgm:cxn modelId="{4EDA5B97-B48E-4960-BD58-5DEC781F7BBB}" type="presOf" srcId="{F26371EB-0105-4039-9F58-83976A8769C0}" destId="{6B38E5AA-6503-41A9-A5A6-46D75E2EDAB3}" srcOrd="0" destOrd="0" presId="urn:microsoft.com/office/officeart/2005/8/layout/process1"/>
    <dgm:cxn modelId="{12B54BA6-FE75-48EA-BDCB-519120A2DA72}" srcId="{BE5D014B-0EF9-4A62-B534-5C146BAE0E89}" destId="{51D31255-3570-42EB-ABFE-02FD19E89C7C}" srcOrd="2" destOrd="0" parTransId="{0CEB810B-0390-4C79-9D2D-9ED4705CFA75}" sibTransId="{8666A2D8-FDB8-4BC5-BF11-161AD434500F}"/>
    <dgm:cxn modelId="{952426A7-1FE7-4F7B-AC7B-811578C112EC}" type="presOf" srcId="{51D31255-3570-42EB-ABFE-02FD19E89C7C}" destId="{660DD993-1DA6-4431-A1F5-CCC2C51678C9}" srcOrd="0" destOrd="0" presId="urn:microsoft.com/office/officeart/2005/8/layout/process1"/>
    <dgm:cxn modelId="{7E10B2A8-2EAA-4586-B77C-55AC1F990C39}" type="presOf" srcId="{73689DAD-6A58-4CE6-9F66-CA0C89626AFA}" destId="{926CF4C5-6BD4-42BE-8786-63EF38BD9C51}" srcOrd="0" destOrd="0" presId="urn:microsoft.com/office/officeart/2005/8/layout/process1"/>
    <dgm:cxn modelId="{877853FC-2845-41F1-8536-B5485720260A}" type="presParOf" srcId="{6AE8D208-F5BE-46FA-B8BD-44F1D831AA4B}" destId="{36D8DFB9-1DB0-40BB-AF1F-146AB9AC671B}" srcOrd="0" destOrd="0" presId="urn:microsoft.com/office/officeart/2005/8/layout/process1"/>
    <dgm:cxn modelId="{56CD8446-BB98-4475-B990-928A48922F9A}" type="presParOf" srcId="{6AE8D208-F5BE-46FA-B8BD-44F1D831AA4B}" destId="{6B38E5AA-6503-41A9-A5A6-46D75E2EDAB3}" srcOrd="1" destOrd="0" presId="urn:microsoft.com/office/officeart/2005/8/layout/process1"/>
    <dgm:cxn modelId="{13E18927-EE39-43B2-8AE3-11C8873D4E93}" type="presParOf" srcId="{6B38E5AA-6503-41A9-A5A6-46D75E2EDAB3}" destId="{E4AC7179-3CBA-4466-BFAB-34792A9B6DD2}" srcOrd="0" destOrd="0" presId="urn:microsoft.com/office/officeart/2005/8/layout/process1"/>
    <dgm:cxn modelId="{A89A3434-D9DC-44EB-A3D1-09AE433A7657}" type="presParOf" srcId="{6AE8D208-F5BE-46FA-B8BD-44F1D831AA4B}" destId="{64FFA071-FB87-462F-87F1-89398957F73D}" srcOrd="2" destOrd="0" presId="urn:microsoft.com/office/officeart/2005/8/layout/process1"/>
    <dgm:cxn modelId="{3341B62C-9224-49F1-8EA4-471C51A4489D}" type="presParOf" srcId="{6AE8D208-F5BE-46FA-B8BD-44F1D831AA4B}" destId="{926CF4C5-6BD4-42BE-8786-63EF38BD9C51}" srcOrd="3" destOrd="0" presId="urn:microsoft.com/office/officeart/2005/8/layout/process1"/>
    <dgm:cxn modelId="{B21DB59A-A73A-4932-B762-B15568D66EAE}" type="presParOf" srcId="{926CF4C5-6BD4-42BE-8786-63EF38BD9C51}" destId="{D4509F8C-2FE1-473B-905D-DF461B18FB5C}" srcOrd="0" destOrd="0" presId="urn:microsoft.com/office/officeart/2005/8/layout/process1"/>
    <dgm:cxn modelId="{C2CCE197-2708-43E4-A7F3-80492EC308F4}" type="presParOf" srcId="{6AE8D208-F5BE-46FA-B8BD-44F1D831AA4B}" destId="{660DD993-1DA6-4431-A1F5-CCC2C51678C9}" srcOrd="4" destOrd="0" presId="urn:microsoft.com/office/officeart/2005/8/layout/process1"/>
    <dgm:cxn modelId="{03C16DFF-DD44-4018-934C-B8655D5A5801}" type="presParOf" srcId="{6AE8D208-F5BE-46FA-B8BD-44F1D831AA4B}" destId="{5A5CCE82-8CDF-46D8-B3F2-2DEDFDBA04B7}" srcOrd="5" destOrd="0" presId="urn:microsoft.com/office/officeart/2005/8/layout/process1"/>
    <dgm:cxn modelId="{DCC22D45-A1C4-4A05-8FAA-BDEA93C34700}" type="presParOf" srcId="{5A5CCE82-8CDF-46D8-B3F2-2DEDFDBA04B7}" destId="{086C80CE-906F-4699-AD52-700576440163}" srcOrd="0" destOrd="0" presId="urn:microsoft.com/office/officeart/2005/8/layout/process1"/>
    <dgm:cxn modelId="{6D04ABC9-AFD8-453F-8DBD-DDF35CD68244}" type="presParOf" srcId="{6AE8D208-F5BE-46FA-B8BD-44F1D831AA4B}" destId="{F4D93B63-1507-4DAB-96E5-B09B161810E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7FD3B1-670F-4647-8325-F6477701413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E65306A-0E0F-4C70-8822-82D9E41F767C}">
      <dgm:prSet phldrT="[Text]"/>
      <dgm:spPr/>
      <dgm:t>
        <a:bodyPr/>
        <a:lstStyle/>
        <a:p>
          <a:pPr algn="ctr"/>
          <a:r>
            <a:rPr lang="en-US" dirty="0"/>
            <a:t>What if I decide not to teach?</a:t>
          </a:r>
        </a:p>
      </dgm:t>
    </dgm:pt>
    <dgm:pt modelId="{5B0CD1C2-8005-4EE0-B168-03BA0BD8B4A8}" type="parTrans" cxnId="{CC376494-238B-41EA-8A94-2E958DD8E8E4}">
      <dgm:prSet/>
      <dgm:spPr/>
      <dgm:t>
        <a:bodyPr/>
        <a:lstStyle/>
        <a:p>
          <a:endParaRPr lang="en-US"/>
        </a:p>
      </dgm:t>
    </dgm:pt>
    <dgm:pt modelId="{25FCF924-EED1-4E01-B0A1-F555EAFED000}" type="sibTrans" cxnId="{CC376494-238B-41EA-8A94-2E958DD8E8E4}">
      <dgm:prSet/>
      <dgm:spPr/>
      <dgm:t>
        <a:bodyPr/>
        <a:lstStyle/>
        <a:p>
          <a:endParaRPr lang="en-US"/>
        </a:p>
      </dgm:t>
    </dgm:pt>
    <dgm:pt modelId="{32959DB7-9143-4C23-9E2B-574766D798B8}">
      <dgm:prSet phldrT="[Text]"/>
      <dgm:spPr/>
      <dgm:t>
        <a:bodyPr/>
        <a:lstStyle/>
        <a:p>
          <a:pPr algn="ctr"/>
          <a:r>
            <a:rPr lang="en-US" dirty="0"/>
            <a:t>What if I teach for 1, 2, or 3 year(s) and then do something else?</a:t>
          </a:r>
        </a:p>
      </dgm:t>
    </dgm:pt>
    <dgm:pt modelId="{052BAD54-0CA0-4927-BBA7-9327CA161136}" type="parTrans" cxnId="{E0915F5D-7B60-4B73-B3D9-EE6BCEC972C2}">
      <dgm:prSet/>
      <dgm:spPr/>
      <dgm:t>
        <a:bodyPr/>
        <a:lstStyle/>
        <a:p>
          <a:endParaRPr lang="en-US"/>
        </a:p>
      </dgm:t>
    </dgm:pt>
    <dgm:pt modelId="{ED722517-02E0-49F1-9776-110A1B8E3D2E}" type="sibTrans" cxnId="{E0915F5D-7B60-4B73-B3D9-EE6BCEC972C2}">
      <dgm:prSet/>
      <dgm:spPr/>
      <dgm:t>
        <a:bodyPr/>
        <a:lstStyle/>
        <a:p>
          <a:endParaRPr lang="en-US"/>
        </a:p>
      </dgm:t>
    </dgm:pt>
    <dgm:pt modelId="{0F1F0FDD-B6C6-40A1-8B1F-8696211DC798}" type="pres">
      <dgm:prSet presAssocID="{C47FD3B1-670F-4647-8325-F64777014139}" presName="linear" presStyleCnt="0">
        <dgm:presLayoutVars>
          <dgm:animLvl val="lvl"/>
          <dgm:resizeHandles val="exact"/>
        </dgm:presLayoutVars>
      </dgm:prSet>
      <dgm:spPr/>
    </dgm:pt>
    <dgm:pt modelId="{E2899BCE-3DEB-4798-AD67-CA450CFC83A7}" type="pres">
      <dgm:prSet presAssocID="{3E65306A-0E0F-4C70-8822-82D9E41F767C}" presName="parentText" presStyleLbl="node1" presStyleIdx="0" presStyleCnt="2">
        <dgm:presLayoutVars>
          <dgm:chMax val="0"/>
          <dgm:bulletEnabled val="1"/>
        </dgm:presLayoutVars>
      </dgm:prSet>
      <dgm:spPr/>
    </dgm:pt>
    <dgm:pt modelId="{9BF196C8-F5DF-4FC7-A05C-E4963394A2C8}" type="pres">
      <dgm:prSet presAssocID="{25FCF924-EED1-4E01-B0A1-F555EAFED000}" presName="spacer" presStyleCnt="0"/>
      <dgm:spPr/>
    </dgm:pt>
    <dgm:pt modelId="{01A1032E-52C3-4E28-A766-D95A5CA763E6}" type="pres">
      <dgm:prSet presAssocID="{32959DB7-9143-4C23-9E2B-574766D798B8}" presName="parentText" presStyleLbl="node1" presStyleIdx="1" presStyleCnt="2" custLinFactNeighborX="15312" custLinFactNeighborY="35843">
        <dgm:presLayoutVars>
          <dgm:chMax val="0"/>
          <dgm:bulletEnabled val="1"/>
        </dgm:presLayoutVars>
      </dgm:prSet>
      <dgm:spPr/>
    </dgm:pt>
  </dgm:ptLst>
  <dgm:cxnLst>
    <dgm:cxn modelId="{8CAA0725-364A-4498-8150-361A96EBB6E7}" type="presOf" srcId="{32959DB7-9143-4C23-9E2B-574766D798B8}" destId="{01A1032E-52C3-4E28-A766-D95A5CA763E6}" srcOrd="0" destOrd="0" presId="urn:microsoft.com/office/officeart/2005/8/layout/vList2"/>
    <dgm:cxn modelId="{E0915F5D-7B60-4B73-B3D9-EE6BCEC972C2}" srcId="{C47FD3B1-670F-4647-8325-F64777014139}" destId="{32959DB7-9143-4C23-9E2B-574766D798B8}" srcOrd="1" destOrd="0" parTransId="{052BAD54-0CA0-4927-BBA7-9327CA161136}" sibTransId="{ED722517-02E0-49F1-9776-110A1B8E3D2E}"/>
    <dgm:cxn modelId="{C29F1594-7F1D-46D1-906E-E7B0CAC888C8}" type="presOf" srcId="{3E65306A-0E0F-4C70-8822-82D9E41F767C}" destId="{E2899BCE-3DEB-4798-AD67-CA450CFC83A7}" srcOrd="0" destOrd="0" presId="urn:microsoft.com/office/officeart/2005/8/layout/vList2"/>
    <dgm:cxn modelId="{CC376494-238B-41EA-8A94-2E958DD8E8E4}" srcId="{C47FD3B1-670F-4647-8325-F64777014139}" destId="{3E65306A-0E0F-4C70-8822-82D9E41F767C}" srcOrd="0" destOrd="0" parTransId="{5B0CD1C2-8005-4EE0-B168-03BA0BD8B4A8}" sibTransId="{25FCF924-EED1-4E01-B0A1-F555EAFED000}"/>
    <dgm:cxn modelId="{EDFD99E2-FF37-4CA7-9D8A-761F2D69229A}" type="presOf" srcId="{C47FD3B1-670F-4647-8325-F64777014139}" destId="{0F1F0FDD-B6C6-40A1-8B1F-8696211DC798}" srcOrd="0" destOrd="0" presId="urn:microsoft.com/office/officeart/2005/8/layout/vList2"/>
    <dgm:cxn modelId="{D5C0A4E5-8392-458F-AA73-1F1112E0DD90}" type="presParOf" srcId="{0F1F0FDD-B6C6-40A1-8B1F-8696211DC798}" destId="{E2899BCE-3DEB-4798-AD67-CA450CFC83A7}" srcOrd="0" destOrd="0" presId="urn:microsoft.com/office/officeart/2005/8/layout/vList2"/>
    <dgm:cxn modelId="{CAB54C78-8AE8-4E98-BD74-4AC25FA7FA7C}" type="presParOf" srcId="{0F1F0FDD-B6C6-40A1-8B1F-8696211DC798}" destId="{9BF196C8-F5DF-4FC7-A05C-E4963394A2C8}" srcOrd="1" destOrd="0" presId="urn:microsoft.com/office/officeart/2005/8/layout/vList2"/>
    <dgm:cxn modelId="{8A9233CC-4BB5-4431-A013-038B3DC0D34C}" type="presParOf" srcId="{0F1F0FDD-B6C6-40A1-8B1F-8696211DC798}" destId="{01A1032E-52C3-4E28-A766-D95A5CA763E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7FD3B1-670F-4647-8325-F6477701413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2C42C4C-598D-461A-8705-AEB17533B217}">
      <dgm:prSet phldrT="[Text]"/>
      <dgm:spPr/>
      <dgm:t>
        <a:bodyPr/>
        <a:lstStyle/>
        <a:p>
          <a:pPr algn="ctr"/>
          <a:r>
            <a:rPr lang="en-US" dirty="0"/>
            <a:t>What if I can’t find a qualifying job after graduation?</a:t>
          </a:r>
        </a:p>
      </dgm:t>
    </dgm:pt>
    <dgm:pt modelId="{9CA1C72A-9898-4014-B740-BC8F9FC5B168}" type="parTrans" cxnId="{4610A1D6-CA32-47F7-95FE-1C6881024B52}">
      <dgm:prSet/>
      <dgm:spPr/>
      <dgm:t>
        <a:bodyPr/>
        <a:lstStyle/>
        <a:p>
          <a:endParaRPr lang="en-US"/>
        </a:p>
      </dgm:t>
    </dgm:pt>
    <dgm:pt modelId="{C15F77DA-F837-4730-8E97-3CACC821B5FA}" type="sibTrans" cxnId="{4610A1D6-CA32-47F7-95FE-1C6881024B52}">
      <dgm:prSet/>
      <dgm:spPr/>
      <dgm:t>
        <a:bodyPr/>
        <a:lstStyle/>
        <a:p>
          <a:endParaRPr lang="en-US"/>
        </a:p>
      </dgm:t>
    </dgm:pt>
    <dgm:pt modelId="{32959DB7-9143-4C23-9E2B-574766D798B8}">
      <dgm:prSet phldrT="[Text]"/>
      <dgm:spPr/>
      <dgm:t>
        <a:bodyPr/>
        <a:lstStyle/>
        <a:p>
          <a:pPr algn="ctr"/>
          <a:r>
            <a:rPr lang="en-US" dirty="0"/>
            <a:t>What if I go back to school, get a Post Doc, or residency?</a:t>
          </a:r>
        </a:p>
      </dgm:t>
    </dgm:pt>
    <dgm:pt modelId="{052BAD54-0CA0-4927-BBA7-9327CA161136}" type="parTrans" cxnId="{E0915F5D-7B60-4B73-B3D9-EE6BCEC972C2}">
      <dgm:prSet/>
      <dgm:spPr/>
      <dgm:t>
        <a:bodyPr/>
        <a:lstStyle/>
        <a:p>
          <a:endParaRPr lang="en-US"/>
        </a:p>
      </dgm:t>
    </dgm:pt>
    <dgm:pt modelId="{ED722517-02E0-49F1-9776-110A1B8E3D2E}" type="sibTrans" cxnId="{E0915F5D-7B60-4B73-B3D9-EE6BCEC972C2}">
      <dgm:prSet/>
      <dgm:spPr/>
      <dgm:t>
        <a:bodyPr/>
        <a:lstStyle/>
        <a:p>
          <a:endParaRPr lang="en-US"/>
        </a:p>
      </dgm:t>
    </dgm:pt>
    <dgm:pt modelId="{0F1F0FDD-B6C6-40A1-8B1F-8696211DC798}" type="pres">
      <dgm:prSet presAssocID="{C47FD3B1-670F-4647-8325-F64777014139}" presName="linear" presStyleCnt="0">
        <dgm:presLayoutVars>
          <dgm:animLvl val="lvl"/>
          <dgm:resizeHandles val="exact"/>
        </dgm:presLayoutVars>
      </dgm:prSet>
      <dgm:spPr/>
    </dgm:pt>
    <dgm:pt modelId="{10BBDC27-578A-4FDB-B7FB-69F876071DD9}" type="pres">
      <dgm:prSet presAssocID="{82C42C4C-598D-461A-8705-AEB17533B217}" presName="parentText" presStyleLbl="node1" presStyleIdx="0" presStyleCnt="2">
        <dgm:presLayoutVars>
          <dgm:chMax val="0"/>
          <dgm:bulletEnabled val="1"/>
        </dgm:presLayoutVars>
      </dgm:prSet>
      <dgm:spPr/>
    </dgm:pt>
    <dgm:pt modelId="{8B6406CC-8952-471E-A879-57125A216106}" type="pres">
      <dgm:prSet presAssocID="{C15F77DA-F837-4730-8E97-3CACC821B5FA}" presName="spacer" presStyleCnt="0"/>
      <dgm:spPr/>
    </dgm:pt>
    <dgm:pt modelId="{01A1032E-52C3-4E28-A766-D95A5CA763E6}" type="pres">
      <dgm:prSet presAssocID="{32959DB7-9143-4C23-9E2B-574766D798B8}" presName="parentText" presStyleLbl="node1" presStyleIdx="1" presStyleCnt="2" custLinFactNeighborX="15312" custLinFactNeighborY="35843">
        <dgm:presLayoutVars>
          <dgm:chMax val="0"/>
          <dgm:bulletEnabled val="1"/>
        </dgm:presLayoutVars>
      </dgm:prSet>
      <dgm:spPr/>
    </dgm:pt>
  </dgm:ptLst>
  <dgm:cxnLst>
    <dgm:cxn modelId="{8CAA0725-364A-4498-8150-361A96EBB6E7}" type="presOf" srcId="{32959DB7-9143-4C23-9E2B-574766D798B8}" destId="{01A1032E-52C3-4E28-A766-D95A5CA763E6}" srcOrd="0" destOrd="0" presId="urn:microsoft.com/office/officeart/2005/8/layout/vList2"/>
    <dgm:cxn modelId="{E0915F5D-7B60-4B73-B3D9-EE6BCEC972C2}" srcId="{C47FD3B1-670F-4647-8325-F64777014139}" destId="{32959DB7-9143-4C23-9E2B-574766D798B8}" srcOrd="1" destOrd="0" parTransId="{052BAD54-0CA0-4927-BBA7-9327CA161136}" sibTransId="{ED722517-02E0-49F1-9776-110A1B8E3D2E}"/>
    <dgm:cxn modelId="{EF404691-D450-452A-98B5-EF64955FB89E}" type="presOf" srcId="{82C42C4C-598D-461A-8705-AEB17533B217}" destId="{10BBDC27-578A-4FDB-B7FB-69F876071DD9}" srcOrd="0" destOrd="0" presId="urn:microsoft.com/office/officeart/2005/8/layout/vList2"/>
    <dgm:cxn modelId="{4610A1D6-CA32-47F7-95FE-1C6881024B52}" srcId="{C47FD3B1-670F-4647-8325-F64777014139}" destId="{82C42C4C-598D-461A-8705-AEB17533B217}" srcOrd="0" destOrd="0" parTransId="{9CA1C72A-9898-4014-B740-BC8F9FC5B168}" sibTransId="{C15F77DA-F837-4730-8E97-3CACC821B5FA}"/>
    <dgm:cxn modelId="{EDFD99E2-FF37-4CA7-9D8A-761F2D69229A}" type="presOf" srcId="{C47FD3B1-670F-4647-8325-F64777014139}" destId="{0F1F0FDD-B6C6-40A1-8B1F-8696211DC798}" srcOrd="0" destOrd="0" presId="urn:microsoft.com/office/officeart/2005/8/layout/vList2"/>
    <dgm:cxn modelId="{323ABF63-17CE-43F4-95FB-E2E67601AEE6}" type="presParOf" srcId="{0F1F0FDD-B6C6-40A1-8B1F-8696211DC798}" destId="{10BBDC27-578A-4FDB-B7FB-69F876071DD9}" srcOrd="0" destOrd="0" presId="urn:microsoft.com/office/officeart/2005/8/layout/vList2"/>
    <dgm:cxn modelId="{D041B66F-1773-4FDE-8328-ADF4C56CC2A4}" type="presParOf" srcId="{0F1F0FDD-B6C6-40A1-8B1F-8696211DC798}" destId="{8B6406CC-8952-471E-A879-57125A216106}" srcOrd="1" destOrd="0" presId="urn:microsoft.com/office/officeart/2005/8/layout/vList2"/>
    <dgm:cxn modelId="{8A9233CC-4BB5-4431-A013-038B3DC0D34C}" type="presParOf" srcId="{0F1F0FDD-B6C6-40A1-8B1F-8696211DC798}" destId="{01A1032E-52C3-4E28-A766-D95A5CA763E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7FD3B1-670F-4647-8325-F6477701413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E65306A-0E0F-4C70-8822-82D9E41F767C}">
      <dgm:prSet phldrT="[Text]"/>
      <dgm:spPr/>
      <dgm:t>
        <a:bodyPr/>
        <a:lstStyle/>
        <a:p>
          <a:pPr algn="ctr"/>
          <a:r>
            <a:rPr lang="en-US" dirty="0"/>
            <a:t>If I accept money for only 1 semester do I have the same service commitment?</a:t>
          </a:r>
        </a:p>
      </dgm:t>
    </dgm:pt>
    <dgm:pt modelId="{5B0CD1C2-8005-4EE0-B168-03BA0BD8B4A8}" type="parTrans" cxnId="{CC376494-238B-41EA-8A94-2E958DD8E8E4}">
      <dgm:prSet/>
      <dgm:spPr/>
      <dgm:t>
        <a:bodyPr/>
        <a:lstStyle/>
        <a:p>
          <a:endParaRPr lang="en-US"/>
        </a:p>
      </dgm:t>
    </dgm:pt>
    <dgm:pt modelId="{25FCF924-EED1-4E01-B0A1-F555EAFED000}" type="sibTrans" cxnId="{CC376494-238B-41EA-8A94-2E958DD8E8E4}">
      <dgm:prSet/>
      <dgm:spPr/>
      <dgm:t>
        <a:bodyPr/>
        <a:lstStyle/>
        <a:p>
          <a:endParaRPr lang="en-US"/>
        </a:p>
      </dgm:t>
    </dgm:pt>
    <dgm:pt modelId="{82C42C4C-598D-461A-8705-AEB17533B217}">
      <dgm:prSet phldrT="[Text]"/>
      <dgm:spPr/>
      <dgm:t>
        <a:bodyPr/>
        <a:lstStyle/>
        <a:p>
          <a:pPr algn="ctr"/>
          <a:r>
            <a:rPr lang="en-US" dirty="0"/>
            <a:t>Does my service commitment have to be in Maryland or at JHU?</a:t>
          </a:r>
        </a:p>
      </dgm:t>
    </dgm:pt>
    <dgm:pt modelId="{9CA1C72A-9898-4014-B740-BC8F9FC5B168}" type="parTrans" cxnId="{4610A1D6-CA32-47F7-95FE-1C6881024B52}">
      <dgm:prSet/>
      <dgm:spPr/>
      <dgm:t>
        <a:bodyPr/>
        <a:lstStyle/>
        <a:p>
          <a:endParaRPr lang="en-US"/>
        </a:p>
      </dgm:t>
    </dgm:pt>
    <dgm:pt modelId="{C15F77DA-F837-4730-8E97-3CACC821B5FA}" type="sibTrans" cxnId="{4610A1D6-CA32-47F7-95FE-1C6881024B52}">
      <dgm:prSet/>
      <dgm:spPr/>
      <dgm:t>
        <a:bodyPr/>
        <a:lstStyle/>
        <a:p>
          <a:endParaRPr lang="en-US"/>
        </a:p>
      </dgm:t>
    </dgm:pt>
    <dgm:pt modelId="{32959DB7-9143-4C23-9E2B-574766D798B8}">
      <dgm:prSet phldrT="[Text]"/>
      <dgm:spPr/>
      <dgm:t>
        <a:bodyPr/>
        <a:lstStyle/>
        <a:p>
          <a:pPr algn="ctr"/>
          <a:r>
            <a:rPr lang="en-US" dirty="0"/>
            <a:t>How many applications are you awarding this year?</a:t>
          </a:r>
        </a:p>
      </dgm:t>
    </dgm:pt>
    <dgm:pt modelId="{052BAD54-0CA0-4927-BBA7-9327CA161136}" type="parTrans" cxnId="{E0915F5D-7B60-4B73-B3D9-EE6BCEC972C2}">
      <dgm:prSet/>
      <dgm:spPr/>
      <dgm:t>
        <a:bodyPr/>
        <a:lstStyle/>
        <a:p>
          <a:endParaRPr lang="en-US"/>
        </a:p>
      </dgm:t>
    </dgm:pt>
    <dgm:pt modelId="{ED722517-02E0-49F1-9776-110A1B8E3D2E}" type="sibTrans" cxnId="{E0915F5D-7B60-4B73-B3D9-EE6BCEC972C2}">
      <dgm:prSet/>
      <dgm:spPr/>
      <dgm:t>
        <a:bodyPr/>
        <a:lstStyle/>
        <a:p>
          <a:endParaRPr lang="en-US"/>
        </a:p>
      </dgm:t>
    </dgm:pt>
    <dgm:pt modelId="{433911B7-9B01-4C62-AA6D-C9F9D0FDB453}">
      <dgm:prSet phldrT="[Text]"/>
      <dgm:spPr/>
      <dgm:t>
        <a:bodyPr/>
        <a:lstStyle/>
        <a:p>
          <a:pPr algn="ctr"/>
          <a:r>
            <a:rPr lang="en-US" dirty="0"/>
            <a:t>Can I receive other grants/scholarships when receiving NFLP funds?</a:t>
          </a:r>
        </a:p>
      </dgm:t>
    </dgm:pt>
    <dgm:pt modelId="{7054B317-C489-4BCB-AA2F-9BEB7D54A926}" type="parTrans" cxnId="{EFF523E2-195D-43FA-8F65-75A81B46518C}">
      <dgm:prSet/>
      <dgm:spPr/>
      <dgm:t>
        <a:bodyPr/>
        <a:lstStyle/>
        <a:p>
          <a:endParaRPr lang="en-US"/>
        </a:p>
      </dgm:t>
    </dgm:pt>
    <dgm:pt modelId="{8118FB77-E017-4181-8BCB-71B47E368B94}" type="sibTrans" cxnId="{EFF523E2-195D-43FA-8F65-75A81B46518C}">
      <dgm:prSet/>
      <dgm:spPr/>
      <dgm:t>
        <a:bodyPr/>
        <a:lstStyle/>
        <a:p>
          <a:endParaRPr lang="en-US"/>
        </a:p>
      </dgm:t>
    </dgm:pt>
    <dgm:pt modelId="{235CA692-3440-4DBE-885C-AC74188EAA69}">
      <dgm:prSet phldrT="[Text]"/>
      <dgm:spPr/>
      <dgm:t>
        <a:bodyPr/>
        <a:lstStyle/>
        <a:p>
          <a:pPr algn="ctr"/>
          <a:r>
            <a:rPr lang="en-US" dirty="0"/>
            <a:t>Other questions from the chat?</a:t>
          </a:r>
        </a:p>
      </dgm:t>
    </dgm:pt>
    <dgm:pt modelId="{E8234D19-FE8D-4681-8A1C-E323D17DB5E1}" type="parTrans" cxnId="{C4532C88-1771-4B7A-9083-75D270946F15}">
      <dgm:prSet/>
      <dgm:spPr/>
      <dgm:t>
        <a:bodyPr/>
        <a:lstStyle/>
        <a:p>
          <a:endParaRPr lang="en-US"/>
        </a:p>
      </dgm:t>
    </dgm:pt>
    <dgm:pt modelId="{E395E3A9-D426-4B23-B1C1-4BAAA58F5364}" type="sibTrans" cxnId="{C4532C88-1771-4B7A-9083-75D270946F15}">
      <dgm:prSet/>
      <dgm:spPr/>
      <dgm:t>
        <a:bodyPr/>
        <a:lstStyle/>
        <a:p>
          <a:endParaRPr lang="en-US"/>
        </a:p>
      </dgm:t>
    </dgm:pt>
    <dgm:pt modelId="{0F1F0FDD-B6C6-40A1-8B1F-8696211DC798}" type="pres">
      <dgm:prSet presAssocID="{C47FD3B1-670F-4647-8325-F64777014139}" presName="linear" presStyleCnt="0">
        <dgm:presLayoutVars>
          <dgm:animLvl val="lvl"/>
          <dgm:resizeHandles val="exact"/>
        </dgm:presLayoutVars>
      </dgm:prSet>
      <dgm:spPr/>
    </dgm:pt>
    <dgm:pt modelId="{E2899BCE-3DEB-4798-AD67-CA450CFC83A7}" type="pres">
      <dgm:prSet presAssocID="{3E65306A-0E0F-4C70-8822-82D9E41F767C}" presName="parentText" presStyleLbl="node1" presStyleIdx="0" presStyleCnt="5">
        <dgm:presLayoutVars>
          <dgm:chMax val="0"/>
          <dgm:bulletEnabled val="1"/>
        </dgm:presLayoutVars>
      </dgm:prSet>
      <dgm:spPr/>
    </dgm:pt>
    <dgm:pt modelId="{9BF196C8-F5DF-4FC7-A05C-E4963394A2C8}" type="pres">
      <dgm:prSet presAssocID="{25FCF924-EED1-4E01-B0A1-F555EAFED000}" presName="spacer" presStyleCnt="0"/>
      <dgm:spPr/>
    </dgm:pt>
    <dgm:pt modelId="{10BBDC27-578A-4FDB-B7FB-69F876071DD9}" type="pres">
      <dgm:prSet presAssocID="{82C42C4C-598D-461A-8705-AEB17533B217}" presName="parentText" presStyleLbl="node1" presStyleIdx="1" presStyleCnt="5">
        <dgm:presLayoutVars>
          <dgm:chMax val="0"/>
          <dgm:bulletEnabled val="1"/>
        </dgm:presLayoutVars>
      </dgm:prSet>
      <dgm:spPr/>
    </dgm:pt>
    <dgm:pt modelId="{8B6406CC-8952-471E-A879-57125A216106}" type="pres">
      <dgm:prSet presAssocID="{C15F77DA-F837-4730-8E97-3CACC821B5FA}" presName="spacer" presStyleCnt="0"/>
      <dgm:spPr/>
    </dgm:pt>
    <dgm:pt modelId="{01A1032E-52C3-4E28-A766-D95A5CA763E6}" type="pres">
      <dgm:prSet presAssocID="{32959DB7-9143-4C23-9E2B-574766D798B8}" presName="parentText" presStyleLbl="node1" presStyleIdx="2" presStyleCnt="5" custLinFactNeighborX="15312" custLinFactNeighborY="35843">
        <dgm:presLayoutVars>
          <dgm:chMax val="0"/>
          <dgm:bulletEnabled val="1"/>
        </dgm:presLayoutVars>
      </dgm:prSet>
      <dgm:spPr/>
    </dgm:pt>
    <dgm:pt modelId="{C6529D59-EF8A-473F-BC16-7AB173BCA116}" type="pres">
      <dgm:prSet presAssocID="{ED722517-02E0-49F1-9776-110A1B8E3D2E}" presName="spacer" presStyleCnt="0"/>
      <dgm:spPr/>
    </dgm:pt>
    <dgm:pt modelId="{8D709A73-552D-439D-B916-9AA9D0ADE246}" type="pres">
      <dgm:prSet presAssocID="{433911B7-9B01-4C62-AA6D-C9F9D0FDB453}" presName="parentText" presStyleLbl="node1" presStyleIdx="3" presStyleCnt="5">
        <dgm:presLayoutVars>
          <dgm:chMax val="0"/>
          <dgm:bulletEnabled val="1"/>
        </dgm:presLayoutVars>
      </dgm:prSet>
      <dgm:spPr/>
    </dgm:pt>
    <dgm:pt modelId="{54BE1B6C-F2E2-4061-858C-52F31D2E1AB6}" type="pres">
      <dgm:prSet presAssocID="{8118FB77-E017-4181-8BCB-71B47E368B94}" presName="spacer" presStyleCnt="0"/>
      <dgm:spPr/>
    </dgm:pt>
    <dgm:pt modelId="{0F480460-8EA7-4A86-9A4D-BDF3004D1BB4}" type="pres">
      <dgm:prSet presAssocID="{235CA692-3440-4DBE-885C-AC74188EAA69}" presName="parentText" presStyleLbl="node1" presStyleIdx="4" presStyleCnt="5">
        <dgm:presLayoutVars>
          <dgm:chMax val="0"/>
          <dgm:bulletEnabled val="1"/>
        </dgm:presLayoutVars>
      </dgm:prSet>
      <dgm:spPr/>
    </dgm:pt>
  </dgm:ptLst>
  <dgm:cxnLst>
    <dgm:cxn modelId="{8CAA0725-364A-4498-8150-361A96EBB6E7}" type="presOf" srcId="{32959DB7-9143-4C23-9E2B-574766D798B8}" destId="{01A1032E-52C3-4E28-A766-D95A5CA763E6}" srcOrd="0" destOrd="0" presId="urn:microsoft.com/office/officeart/2005/8/layout/vList2"/>
    <dgm:cxn modelId="{E0915F5D-7B60-4B73-B3D9-EE6BCEC972C2}" srcId="{C47FD3B1-670F-4647-8325-F64777014139}" destId="{32959DB7-9143-4C23-9E2B-574766D798B8}" srcOrd="2" destOrd="0" parTransId="{052BAD54-0CA0-4927-BBA7-9327CA161136}" sibTransId="{ED722517-02E0-49F1-9776-110A1B8E3D2E}"/>
    <dgm:cxn modelId="{01700B49-70A6-432A-A729-851E2C377130}" type="presOf" srcId="{433911B7-9B01-4C62-AA6D-C9F9D0FDB453}" destId="{8D709A73-552D-439D-B916-9AA9D0ADE246}" srcOrd="0" destOrd="0" presId="urn:microsoft.com/office/officeart/2005/8/layout/vList2"/>
    <dgm:cxn modelId="{451E416F-6392-427A-8B92-D4A1DC274FF5}" type="presOf" srcId="{235CA692-3440-4DBE-885C-AC74188EAA69}" destId="{0F480460-8EA7-4A86-9A4D-BDF3004D1BB4}" srcOrd="0" destOrd="0" presId="urn:microsoft.com/office/officeart/2005/8/layout/vList2"/>
    <dgm:cxn modelId="{C4532C88-1771-4B7A-9083-75D270946F15}" srcId="{C47FD3B1-670F-4647-8325-F64777014139}" destId="{235CA692-3440-4DBE-885C-AC74188EAA69}" srcOrd="4" destOrd="0" parTransId="{E8234D19-FE8D-4681-8A1C-E323D17DB5E1}" sibTransId="{E395E3A9-D426-4B23-B1C1-4BAAA58F5364}"/>
    <dgm:cxn modelId="{EF404691-D450-452A-98B5-EF64955FB89E}" type="presOf" srcId="{82C42C4C-598D-461A-8705-AEB17533B217}" destId="{10BBDC27-578A-4FDB-B7FB-69F876071DD9}" srcOrd="0" destOrd="0" presId="urn:microsoft.com/office/officeart/2005/8/layout/vList2"/>
    <dgm:cxn modelId="{C29F1594-7F1D-46D1-906E-E7B0CAC888C8}" type="presOf" srcId="{3E65306A-0E0F-4C70-8822-82D9E41F767C}" destId="{E2899BCE-3DEB-4798-AD67-CA450CFC83A7}" srcOrd="0" destOrd="0" presId="urn:microsoft.com/office/officeart/2005/8/layout/vList2"/>
    <dgm:cxn modelId="{CC376494-238B-41EA-8A94-2E958DD8E8E4}" srcId="{C47FD3B1-670F-4647-8325-F64777014139}" destId="{3E65306A-0E0F-4C70-8822-82D9E41F767C}" srcOrd="0" destOrd="0" parTransId="{5B0CD1C2-8005-4EE0-B168-03BA0BD8B4A8}" sibTransId="{25FCF924-EED1-4E01-B0A1-F555EAFED000}"/>
    <dgm:cxn modelId="{4610A1D6-CA32-47F7-95FE-1C6881024B52}" srcId="{C47FD3B1-670F-4647-8325-F64777014139}" destId="{82C42C4C-598D-461A-8705-AEB17533B217}" srcOrd="1" destOrd="0" parTransId="{9CA1C72A-9898-4014-B740-BC8F9FC5B168}" sibTransId="{C15F77DA-F837-4730-8E97-3CACC821B5FA}"/>
    <dgm:cxn modelId="{EFF523E2-195D-43FA-8F65-75A81B46518C}" srcId="{C47FD3B1-670F-4647-8325-F64777014139}" destId="{433911B7-9B01-4C62-AA6D-C9F9D0FDB453}" srcOrd="3" destOrd="0" parTransId="{7054B317-C489-4BCB-AA2F-9BEB7D54A926}" sibTransId="{8118FB77-E017-4181-8BCB-71B47E368B94}"/>
    <dgm:cxn modelId="{EDFD99E2-FF37-4CA7-9D8A-761F2D69229A}" type="presOf" srcId="{C47FD3B1-670F-4647-8325-F64777014139}" destId="{0F1F0FDD-B6C6-40A1-8B1F-8696211DC798}" srcOrd="0" destOrd="0" presId="urn:microsoft.com/office/officeart/2005/8/layout/vList2"/>
    <dgm:cxn modelId="{D5C0A4E5-8392-458F-AA73-1F1112E0DD90}" type="presParOf" srcId="{0F1F0FDD-B6C6-40A1-8B1F-8696211DC798}" destId="{E2899BCE-3DEB-4798-AD67-CA450CFC83A7}" srcOrd="0" destOrd="0" presId="urn:microsoft.com/office/officeart/2005/8/layout/vList2"/>
    <dgm:cxn modelId="{CAB54C78-8AE8-4E98-BD74-4AC25FA7FA7C}" type="presParOf" srcId="{0F1F0FDD-B6C6-40A1-8B1F-8696211DC798}" destId="{9BF196C8-F5DF-4FC7-A05C-E4963394A2C8}" srcOrd="1" destOrd="0" presId="urn:microsoft.com/office/officeart/2005/8/layout/vList2"/>
    <dgm:cxn modelId="{323ABF63-17CE-43F4-95FB-E2E67601AEE6}" type="presParOf" srcId="{0F1F0FDD-B6C6-40A1-8B1F-8696211DC798}" destId="{10BBDC27-578A-4FDB-B7FB-69F876071DD9}" srcOrd="2" destOrd="0" presId="urn:microsoft.com/office/officeart/2005/8/layout/vList2"/>
    <dgm:cxn modelId="{D041B66F-1773-4FDE-8328-ADF4C56CC2A4}" type="presParOf" srcId="{0F1F0FDD-B6C6-40A1-8B1F-8696211DC798}" destId="{8B6406CC-8952-471E-A879-57125A216106}" srcOrd="3" destOrd="0" presId="urn:microsoft.com/office/officeart/2005/8/layout/vList2"/>
    <dgm:cxn modelId="{8A9233CC-4BB5-4431-A013-038B3DC0D34C}" type="presParOf" srcId="{0F1F0FDD-B6C6-40A1-8B1F-8696211DC798}" destId="{01A1032E-52C3-4E28-A766-D95A5CA763E6}" srcOrd="4" destOrd="0" presId="urn:microsoft.com/office/officeart/2005/8/layout/vList2"/>
    <dgm:cxn modelId="{23E43581-595C-4A3A-A6E2-C55054AA2576}" type="presParOf" srcId="{0F1F0FDD-B6C6-40A1-8B1F-8696211DC798}" destId="{C6529D59-EF8A-473F-BC16-7AB173BCA116}" srcOrd="5" destOrd="0" presId="urn:microsoft.com/office/officeart/2005/8/layout/vList2"/>
    <dgm:cxn modelId="{E7EF232D-35B4-41E8-B27B-3F2CF402CC72}" type="presParOf" srcId="{0F1F0FDD-B6C6-40A1-8B1F-8696211DC798}" destId="{8D709A73-552D-439D-B916-9AA9D0ADE246}" srcOrd="6" destOrd="0" presId="urn:microsoft.com/office/officeart/2005/8/layout/vList2"/>
    <dgm:cxn modelId="{6AA5E8E5-6034-41DC-8C03-4F397EBB0476}" type="presParOf" srcId="{0F1F0FDD-B6C6-40A1-8B1F-8696211DC798}" destId="{54BE1B6C-F2E2-4061-858C-52F31D2E1AB6}" srcOrd="7" destOrd="0" presId="urn:microsoft.com/office/officeart/2005/8/layout/vList2"/>
    <dgm:cxn modelId="{2A2B9B98-EFD5-493C-A8CA-D1D4BA9BFAAE}" type="presParOf" srcId="{0F1F0FDD-B6C6-40A1-8B1F-8696211DC798}" destId="{0F480460-8EA7-4A86-9A4D-BDF3004D1BB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7FD3B1-670F-4647-8325-F64777014139}"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US"/>
        </a:p>
      </dgm:t>
    </dgm:pt>
    <dgm:pt modelId="{3E65306A-0E0F-4C70-8822-82D9E41F767C}">
      <dgm:prSet phldrT="[Text]"/>
      <dgm:spPr/>
      <dgm:t>
        <a:bodyPr/>
        <a:lstStyle/>
        <a:p>
          <a:pPr algn="ctr"/>
          <a:r>
            <a:rPr lang="en-US" dirty="0"/>
            <a:t>Yes, the service obligation is the same no matter how much funding is received.</a:t>
          </a:r>
        </a:p>
      </dgm:t>
    </dgm:pt>
    <dgm:pt modelId="{5B0CD1C2-8005-4EE0-B168-03BA0BD8B4A8}" type="parTrans" cxnId="{CC376494-238B-41EA-8A94-2E958DD8E8E4}">
      <dgm:prSet/>
      <dgm:spPr/>
      <dgm:t>
        <a:bodyPr/>
        <a:lstStyle/>
        <a:p>
          <a:endParaRPr lang="en-US"/>
        </a:p>
      </dgm:t>
    </dgm:pt>
    <dgm:pt modelId="{25FCF924-EED1-4E01-B0A1-F555EAFED000}" type="sibTrans" cxnId="{CC376494-238B-41EA-8A94-2E958DD8E8E4}">
      <dgm:prSet/>
      <dgm:spPr/>
      <dgm:t>
        <a:bodyPr/>
        <a:lstStyle/>
        <a:p>
          <a:endParaRPr lang="en-US"/>
        </a:p>
      </dgm:t>
    </dgm:pt>
    <dgm:pt modelId="{82C42C4C-598D-461A-8705-AEB17533B217}">
      <dgm:prSet phldrT="[Text]"/>
      <dgm:spPr/>
      <dgm:t>
        <a:bodyPr/>
        <a:lstStyle/>
        <a:p>
          <a:pPr algn="ctr"/>
          <a:r>
            <a:rPr lang="en-US" dirty="0"/>
            <a:t>No – HRSA is a federal funding agency and is has no state/location requirements.</a:t>
          </a:r>
        </a:p>
      </dgm:t>
    </dgm:pt>
    <dgm:pt modelId="{9CA1C72A-9898-4014-B740-BC8F9FC5B168}" type="parTrans" cxnId="{4610A1D6-CA32-47F7-95FE-1C6881024B52}">
      <dgm:prSet/>
      <dgm:spPr/>
      <dgm:t>
        <a:bodyPr/>
        <a:lstStyle/>
        <a:p>
          <a:endParaRPr lang="en-US"/>
        </a:p>
      </dgm:t>
    </dgm:pt>
    <dgm:pt modelId="{C15F77DA-F837-4730-8E97-3CACC821B5FA}" type="sibTrans" cxnId="{4610A1D6-CA32-47F7-95FE-1C6881024B52}">
      <dgm:prSet/>
      <dgm:spPr/>
      <dgm:t>
        <a:bodyPr/>
        <a:lstStyle/>
        <a:p>
          <a:endParaRPr lang="en-US"/>
        </a:p>
      </dgm:t>
    </dgm:pt>
    <dgm:pt modelId="{32959DB7-9143-4C23-9E2B-574766D798B8}">
      <dgm:prSet phldrT="[Text]"/>
      <dgm:spPr/>
      <dgm:t>
        <a:bodyPr/>
        <a:lstStyle/>
        <a:p>
          <a:pPr algn="ctr"/>
          <a:r>
            <a:rPr lang="en-US" dirty="0"/>
            <a:t>We anticipate funding all returning applicants and an additional 20-30 students.</a:t>
          </a:r>
        </a:p>
      </dgm:t>
    </dgm:pt>
    <dgm:pt modelId="{052BAD54-0CA0-4927-BBA7-9327CA161136}" type="parTrans" cxnId="{E0915F5D-7B60-4B73-B3D9-EE6BCEC972C2}">
      <dgm:prSet/>
      <dgm:spPr/>
      <dgm:t>
        <a:bodyPr/>
        <a:lstStyle/>
        <a:p>
          <a:endParaRPr lang="en-US"/>
        </a:p>
      </dgm:t>
    </dgm:pt>
    <dgm:pt modelId="{ED722517-02E0-49F1-9776-110A1B8E3D2E}" type="sibTrans" cxnId="{E0915F5D-7B60-4B73-B3D9-EE6BCEC972C2}">
      <dgm:prSet/>
      <dgm:spPr/>
      <dgm:t>
        <a:bodyPr/>
        <a:lstStyle/>
        <a:p>
          <a:endParaRPr lang="en-US"/>
        </a:p>
      </dgm:t>
    </dgm:pt>
    <dgm:pt modelId="{433911B7-9B01-4C62-AA6D-C9F9D0FDB453}">
      <dgm:prSet phldrT="[Text]"/>
      <dgm:spPr/>
      <dgm:t>
        <a:bodyPr/>
        <a:lstStyle/>
        <a:p>
          <a:pPr algn="ctr"/>
          <a:r>
            <a:rPr lang="en-US" dirty="0"/>
            <a:t>Usually, please check with the director of financial aid at JHSON.</a:t>
          </a:r>
        </a:p>
      </dgm:t>
    </dgm:pt>
    <dgm:pt modelId="{7054B317-C489-4BCB-AA2F-9BEB7D54A926}" type="parTrans" cxnId="{EFF523E2-195D-43FA-8F65-75A81B46518C}">
      <dgm:prSet/>
      <dgm:spPr/>
      <dgm:t>
        <a:bodyPr/>
        <a:lstStyle/>
        <a:p>
          <a:endParaRPr lang="en-US"/>
        </a:p>
      </dgm:t>
    </dgm:pt>
    <dgm:pt modelId="{8118FB77-E017-4181-8BCB-71B47E368B94}" type="sibTrans" cxnId="{EFF523E2-195D-43FA-8F65-75A81B46518C}">
      <dgm:prSet/>
      <dgm:spPr/>
      <dgm:t>
        <a:bodyPr/>
        <a:lstStyle/>
        <a:p>
          <a:endParaRPr lang="en-US"/>
        </a:p>
      </dgm:t>
    </dgm:pt>
    <dgm:pt modelId="{235CA692-3440-4DBE-885C-AC74188EAA69}">
      <dgm:prSet phldrT="[Text]"/>
      <dgm:spPr/>
      <dgm:t>
        <a:bodyPr/>
        <a:lstStyle/>
        <a:p>
          <a:pPr algn="ctr"/>
          <a:endParaRPr lang="en-US" dirty="0"/>
        </a:p>
      </dgm:t>
    </dgm:pt>
    <dgm:pt modelId="{E8234D19-FE8D-4681-8A1C-E323D17DB5E1}" type="parTrans" cxnId="{C4532C88-1771-4B7A-9083-75D270946F15}">
      <dgm:prSet/>
      <dgm:spPr/>
      <dgm:t>
        <a:bodyPr/>
        <a:lstStyle/>
        <a:p>
          <a:endParaRPr lang="en-US"/>
        </a:p>
      </dgm:t>
    </dgm:pt>
    <dgm:pt modelId="{E395E3A9-D426-4B23-B1C1-4BAAA58F5364}" type="sibTrans" cxnId="{C4532C88-1771-4B7A-9083-75D270946F15}">
      <dgm:prSet/>
      <dgm:spPr/>
      <dgm:t>
        <a:bodyPr/>
        <a:lstStyle/>
        <a:p>
          <a:endParaRPr lang="en-US"/>
        </a:p>
      </dgm:t>
    </dgm:pt>
    <dgm:pt modelId="{0F1F0FDD-B6C6-40A1-8B1F-8696211DC798}" type="pres">
      <dgm:prSet presAssocID="{C47FD3B1-670F-4647-8325-F64777014139}" presName="linear" presStyleCnt="0">
        <dgm:presLayoutVars>
          <dgm:animLvl val="lvl"/>
          <dgm:resizeHandles val="exact"/>
        </dgm:presLayoutVars>
      </dgm:prSet>
      <dgm:spPr/>
    </dgm:pt>
    <dgm:pt modelId="{E2899BCE-3DEB-4798-AD67-CA450CFC83A7}" type="pres">
      <dgm:prSet presAssocID="{3E65306A-0E0F-4C70-8822-82D9E41F767C}" presName="parentText" presStyleLbl="node1" presStyleIdx="0" presStyleCnt="5">
        <dgm:presLayoutVars>
          <dgm:chMax val="0"/>
          <dgm:bulletEnabled val="1"/>
        </dgm:presLayoutVars>
      </dgm:prSet>
      <dgm:spPr/>
    </dgm:pt>
    <dgm:pt modelId="{9BF196C8-F5DF-4FC7-A05C-E4963394A2C8}" type="pres">
      <dgm:prSet presAssocID="{25FCF924-EED1-4E01-B0A1-F555EAFED000}" presName="spacer" presStyleCnt="0"/>
      <dgm:spPr/>
    </dgm:pt>
    <dgm:pt modelId="{10BBDC27-578A-4FDB-B7FB-69F876071DD9}" type="pres">
      <dgm:prSet presAssocID="{82C42C4C-598D-461A-8705-AEB17533B217}" presName="parentText" presStyleLbl="node1" presStyleIdx="1" presStyleCnt="5">
        <dgm:presLayoutVars>
          <dgm:chMax val="0"/>
          <dgm:bulletEnabled val="1"/>
        </dgm:presLayoutVars>
      </dgm:prSet>
      <dgm:spPr/>
    </dgm:pt>
    <dgm:pt modelId="{8B6406CC-8952-471E-A879-57125A216106}" type="pres">
      <dgm:prSet presAssocID="{C15F77DA-F837-4730-8E97-3CACC821B5FA}" presName="spacer" presStyleCnt="0"/>
      <dgm:spPr/>
    </dgm:pt>
    <dgm:pt modelId="{01A1032E-52C3-4E28-A766-D95A5CA763E6}" type="pres">
      <dgm:prSet presAssocID="{32959DB7-9143-4C23-9E2B-574766D798B8}" presName="parentText" presStyleLbl="node1" presStyleIdx="2" presStyleCnt="5" custLinFactNeighborX="15312" custLinFactNeighborY="35843">
        <dgm:presLayoutVars>
          <dgm:chMax val="0"/>
          <dgm:bulletEnabled val="1"/>
        </dgm:presLayoutVars>
      </dgm:prSet>
      <dgm:spPr/>
    </dgm:pt>
    <dgm:pt modelId="{C6529D59-EF8A-473F-BC16-7AB173BCA116}" type="pres">
      <dgm:prSet presAssocID="{ED722517-02E0-49F1-9776-110A1B8E3D2E}" presName="spacer" presStyleCnt="0"/>
      <dgm:spPr/>
    </dgm:pt>
    <dgm:pt modelId="{8D709A73-552D-439D-B916-9AA9D0ADE246}" type="pres">
      <dgm:prSet presAssocID="{433911B7-9B01-4C62-AA6D-C9F9D0FDB453}" presName="parentText" presStyleLbl="node1" presStyleIdx="3" presStyleCnt="5">
        <dgm:presLayoutVars>
          <dgm:chMax val="0"/>
          <dgm:bulletEnabled val="1"/>
        </dgm:presLayoutVars>
      </dgm:prSet>
      <dgm:spPr/>
    </dgm:pt>
    <dgm:pt modelId="{54BE1B6C-F2E2-4061-858C-52F31D2E1AB6}" type="pres">
      <dgm:prSet presAssocID="{8118FB77-E017-4181-8BCB-71B47E368B94}" presName="spacer" presStyleCnt="0"/>
      <dgm:spPr/>
    </dgm:pt>
    <dgm:pt modelId="{0F480460-8EA7-4A86-9A4D-BDF3004D1BB4}" type="pres">
      <dgm:prSet presAssocID="{235CA692-3440-4DBE-885C-AC74188EAA69}" presName="parentText" presStyleLbl="node1" presStyleIdx="4" presStyleCnt="5">
        <dgm:presLayoutVars>
          <dgm:chMax val="0"/>
          <dgm:bulletEnabled val="1"/>
        </dgm:presLayoutVars>
      </dgm:prSet>
      <dgm:spPr/>
    </dgm:pt>
  </dgm:ptLst>
  <dgm:cxnLst>
    <dgm:cxn modelId="{8CAA0725-364A-4498-8150-361A96EBB6E7}" type="presOf" srcId="{32959DB7-9143-4C23-9E2B-574766D798B8}" destId="{01A1032E-52C3-4E28-A766-D95A5CA763E6}" srcOrd="0" destOrd="0" presId="urn:microsoft.com/office/officeart/2005/8/layout/vList2"/>
    <dgm:cxn modelId="{E0915F5D-7B60-4B73-B3D9-EE6BCEC972C2}" srcId="{C47FD3B1-670F-4647-8325-F64777014139}" destId="{32959DB7-9143-4C23-9E2B-574766D798B8}" srcOrd="2" destOrd="0" parTransId="{052BAD54-0CA0-4927-BBA7-9327CA161136}" sibTransId="{ED722517-02E0-49F1-9776-110A1B8E3D2E}"/>
    <dgm:cxn modelId="{01700B49-70A6-432A-A729-851E2C377130}" type="presOf" srcId="{433911B7-9B01-4C62-AA6D-C9F9D0FDB453}" destId="{8D709A73-552D-439D-B916-9AA9D0ADE246}" srcOrd="0" destOrd="0" presId="urn:microsoft.com/office/officeart/2005/8/layout/vList2"/>
    <dgm:cxn modelId="{451E416F-6392-427A-8B92-D4A1DC274FF5}" type="presOf" srcId="{235CA692-3440-4DBE-885C-AC74188EAA69}" destId="{0F480460-8EA7-4A86-9A4D-BDF3004D1BB4}" srcOrd="0" destOrd="0" presId="urn:microsoft.com/office/officeart/2005/8/layout/vList2"/>
    <dgm:cxn modelId="{C4532C88-1771-4B7A-9083-75D270946F15}" srcId="{C47FD3B1-670F-4647-8325-F64777014139}" destId="{235CA692-3440-4DBE-885C-AC74188EAA69}" srcOrd="4" destOrd="0" parTransId="{E8234D19-FE8D-4681-8A1C-E323D17DB5E1}" sibTransId="{E395E3A9-D426-4B23-B1C1-4BAAA58F5364}"/>
    <dgm:cxn modelId="{EF404691-D450-452A-98B5-EF64955FB89E}" type="presOf" srcId="{82C42C4C-598D-461A-8705-AEB17533B217}" destId="{10BBDC27-578A-4FDB-B7FB-69F876071DD9}" srcOrd="0" destOrd="0" presId="urn:microsoft.com/office/officeart/2005/8/layout/vList2"/>
    <dgm:cxn modelId="{C29F1594-7F1D-46D1-906E-E7B0CAC888C8}" type="presOf" srcId="{3E65306A-0E0F-4C70-8822-82D9E41F767C}" destId="{E2899BCE-3DEB-4798-AD67-CA450CFC83A7}" srcOrd="0" destOrd="0" presId="urn:microsoft.com/office/officeart/2005/8/layout/vList2"/>
    <dgm:cxn modelId="{CC376494-238B-41EA-8A94-2E958DD8E8E4}" srcId="{C47FD3B1-670F-4647-8325-F64777014139}" destId="{3E65306A-0E0F-4C70-8822-82D9E41F767C}" srcOrd="0" destOrd="0" parTransId="{5B0CD1C2-8005-4EE0-B168-03BA0BD8B4A8}" sibTransId="{25FCF924-EED1-4E01-B0A1-F555EAFED000}"/>
    <dgm:cxn modelId="{4610A1D6-CA32-47F7-95FE-1C6881024B52}" srcId="{C47FD3B1-670F-4647-8325-F64777014139}" destId="{82C42C4C-598D-461A-8705-AEB17533B217}" srcOrd="1" destOrd="0" parTransId="{9CA1C72A-9898-4014-B740-BC8F9FC5B168}" sibTransId="{C15F77DA-F837-4730-8E97-3CACC821B5FA}"/>
    <dgm:cxn modelId="{EFF523E2-195D-43FA-8F65-75A81B46518C}" srcId="{C47FD3B1-670F-4647-8325-F64777014139}" destId="{433911B7-9B01-4C62-AA6D-C9F9D0FDB453}" srcOrd="3" destOrd="0" parTransId="{7054B317-C489-4BCB-AA2F-9BEB7D54A926}" sibTransId="{8118FB77-E017-4181-8BCB-71B47E368B94}"/>
    <dgm:cxn modelId="{EDFD99E2-FF37-4CA7-9D8A-761F2D69229A}" type="presOf" srcId="{C47FD3B1-670F-4647-8325-F64777014139}" destId="{0F1F0FDD-B6C6-40A1-8B1F-8696211DC798}" srcOrd="0" destOrd="0" presId="urn:microsoft.com/office/officeart/2005/8/layout/vList2"/>
    <dgm:cxn modelId="{D5C0A4E5-8392-458F-AA73-1F1112E0DD90}" type="presParOf" srcId="{0F1F0FDD-B6C6-40A1-8B1F-8696211DC798}" destId="{E2899BCE-3DEB-4798-AD67-CA450CFC83A7}" srcOrd="0" destOrd="0" presId="urn:microsoft.com/office/officeart/2005/8/layout/vList2"/>
    <dgm:cxn modelId="{CAB54C78-8AE8-4E98-BD74-4AC25FA7FA7C}" type="presParOf" srcId="{0F1F0FDD-B6C6-40A1-8B1F-8696211DC798}" destId="{9BF196C8-F5DF-4FC7-A05C-E4963394A2C8}" srcOrd="1" destOrd="0" presId="urn:microsoft.com/office/officeart/2005/8/layout/vList2"/>
    <dgm:cxn modelId="{323ABF63-17CE-43F4-95FB-E2E67601AEE6}" type="presParOf" srcId="{0F1F0FDD-B6C6-40A1-8B1F-8696211DC798}" destId="{10BBDC27-578A-4FDB-B7FB-69F876071DD9}" srcOrd="2" destOrd="0" presId="urn:microsoft.com/office/officeart/2005/8/layout/vList2"/>
    <dgm:cxn modelId="{D041B66F-1773-4FDE-8328-ADF4C56CC2A4}" type="presParOf" srcId="{0F1F0FDD-B6C6-40A1-8B1F-8696211DC798}" destId="{8B6406CC-8952-471E-A879-57125A216106}" srcOrd="3" destOrd="0" presId="urn:microsoft.com/office/officeart/2005/8/layout/vList2"/>
    <dgm:cxn modelId="{8A9233CC-4BB5-4431-A013-038B3DC0D34C}" type="presParOf" srcId="{0F1F0FDD-B6C6-40A1-8B1F-8696211DC798}" destId="{01A1032E-52C3-4E28-A766-D95A5CA763E6}" srcOrd="4" destOrd="0" presId="urn:microsoft.com/office/officeart/2005/8/layout/vList2"/>
    <dgm:cxn modelId="{23E43581-595C-4A3A-A6E2-C55054AA2576}" type="presParOf" srcId="{0F1F0FDD-B6C6-40A1-8B1F-8696211DC798}" destId="{C6529D59-EF8A-473F-BC16-7AB173BCA116}" srcOrd="5" destOrd="0" presId="urn:microsoft.com/office/officeart/2005/8/layout/vList2"/>
    <dgm:cxn modelId="{E7EF232D-35B4-41E8-B27B-3F2CF402CC72}" type="presParOf" srcId="{0F1F0FDD-B6C6-40A1-8B1F-8696211DC798}" destId="{8D709A73-552D-439D-B916-9AA9D0ADE246}" srcOrd="6" destOrd="0" presId="urn:microsoft.com/office/officeart/2005/8/layout/vList2"/>
    <dgm:cxn modelId="{6AA5E8E5-6034-41DC-8C03-4F397EBB0476}" type="presParOf" srcId="{0F1F0FDD-B6C6-40A1-8B1F-8696211DC798}" destId="{54BE1B6C-F2E2-4061-858C-52F31D2E1AB6}" srcOrd="7" destOrd="0" presId="urn:microsoft.com/office/officeart/2005/8/layout/vList2"/>
    <dgm:cxn modelId="{2A2B9B98-EFD5-493C-A8CA-D1D4BA9BFAAE}" type="presParOf" srcId="{0F1F0FDD-B6C6-40A1-8B1F-8696211DC798}" destId="{0F480460-8EA7-4A86-9A4D-BDF3004D1BB4}"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3C69E-8E25-496B-A15B-C699B555390E}">
      <dsp:nvSpPr>
        <dsp:cNvPr id="0" name=""/>
        <dsp:cNvSpPr/>
      </dsp:nvSpPr>
      <dsp:spPr>
        <a:xfrm>
          <a:off x="1095" y="0"/>
          <a:ext cx="1705068" cy="40132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Employed Full-time as Faculty</a:t>
          </a:r>
        </a:p>
      </dsp:txBody>
      <dsp:txXfrm>
        <a:off x="1095" y="1605280"/>
        <a:ext cx="1705068" cy="1605280"/>
      </dsp:txXfrm>
    </dsp:sp>
    <dsp:sp modelId="{2BF2D297-9F60-499C-B428-1B23FB09EAD8}">
      <dsp:nvSpPr>
        <dsp:cNvPr id="0" name=""/>
        <dsp:cNvSpPr/>
      </dsp:nvSpPr>
      <dsp:spPr>
        <a:xfrm>
          <a:off x="185432" y="240792"/>
          <a:ext cx="1336395" cy="1336395"/>
        </a:xfrm>
        <a:prstGeom prst="ellipse">
          <a:avLst/>
        </a:prstGeom>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F361B9-0614-4370-A002-A473601281FD}">
      <dsp:nvSpPr>
        <dsp:cNvPr id="0" name=""/>
        <dsp:cNvSpPr/>
      </dsp:nvSpPr>
      <dsp:spPr>
        <a:xfrm>
          <a:off x="1757315" y="0"/>
          <a:ext cx="1705068" cy="401320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Employed with multiple part time positions=full time.</a:t>
          </a:r>
        </a:p>
      </dsp:txBody>
      <dsp:txXfrm>
        <a:off x="1757315" y="1605280"/>
        <a:ext cx="1705068" cy="1605280"/>
      </dsp:txXfrm>
    </dsp:sp>
    <dsp:sp modelId="{B04FAAA5-E13E-40E1-B5FB-BBF9277ECD40}">
      <dsp:nvSpPr>
        <dsp:cNvPr id="0" name=""/>
        <dsp:cNvSpPr/>
      </dsp:nvSpPr>
      <dsp:spPr>
        <a:xfrm>
          <a:off x="1941652" y="240792"/>
          <a:ext cx="1336395" cy="1336395"/>
        </a:xfrm>
        <a:prstGeom prst="ellipse">
          <a:avLst/>
        </a:prstGeom>
        <a:blipFill>
          <a:blip xmlns:r="http://schemas.openxmlformats.org/officeDocument/2006/relationships"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14F8A0-01DF-4464-B4F3-85FCE2EA7952}">
      <dsp:nvSpPr>
        <dsp:cNvPr id="0" name=""/>
        <dsp:cNvSpPr/>
      </dsp:nvSpPr>
      <dsp:spPr>
        <a:xfrm>
          <a:off x="3514627" y="0"/>
          <a:ext cx="1705068" cy="40132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NP preceptor with faculty appointment</a:t>
          </a:r>
        </a:p>
      </dsp:txBody>
      <dsp:txXfrm>
        <a:off x="3514627" y="1605280"/>
        <a:ext cx="1705068" cy="1605280"/>
      </dsp:txXfrm>
    </dsp:sp>
    <dsp:sp modelId="{CADD66C2-B175-47C5-B65E-DE75A005CFA3}">
      <dsp:nvSpPr>
        <dsp:cNvPr id="0" name=""/>
        <dsp:cNvSpPr/>
      </dsp:nvSpPr>
      <dsp:spPr>
        <a:xfrm>
          <a:off x="3697872" y="240792"/>
          <a:ext cx="1336395" cy="1336395"/>
        </a:xfrm>
        <a:prstGeom prst="ellipse">
          <a:avLst/>
        </a:prstGeom>
        <a:blipFill>
          <a:blip xmlns:r="http://schemas.openxmlformats.org/officeDocument/2006/relationships" r:embed="rId3">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603C6E-5D52-4C7C-B0E4-F52431DC6B32}">
      <dsp:nvSpPr>
        <dsp:cNvPr id="0" name=""/>
        <dsp:cNvSpPr/>
      </dsp:nvSpPr>
      <dsp:spPr>
        <a:xfrm>
          <a:off x="146792" y="3298346"/>
          <a:ext cx="4802124" cy="601980"/>
        </a:xfrm>
        <a:prstGeom prst="leftRight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4DBB8-AE36-45BE-85D1-00B4F1B61587}">
      <dsp:nvSpPr>
        <dsp:cNvPr id="0" name=""/>
        <dsp:cNvSpPr/>
      </dsp:nvSpPr>
      <dsp:spPr>
        <a:xfrm rot="16200000">
          <a:off x="171378" y="-171378"/>
          <a:ext cx="1819416" cy="2162174"/>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Year 1 of Service</a:t>
          </a:r>
          <a:br>
            <a:rPr lang="en-US" sz="2100" kern="1200" dirty="0"/>
          </a:br>
          <a:r>
            <a:rPr lang="en-US" sz="2100" kern="1200" dirty="0"/>
            <a:t>20% Loan Forgiven</a:t>
          </a:r>
        </a:p>
      </dsp:txBody>
      <dsp:txXfrm rot="5400000">
        <a:off x="0" y="0"/>
        <a:ext cx="2162174" cy="1364562"/>
      </dsp:txXfrm>
    </dsp:sp>
    <dsp:sp modelId="{662A01C8-0114-46C2-B619-F3FFBDEEDC33}">
      <dsp:nvSpPr>
        <dsp:cNvPr id="0" name=""/>
        <dsp:cNvSpPr/>
      </dsp:nvSpPr>
      <dsp:spPr>
        <a:xfrm>
          <a:off x="2162174" y="0"/>
          <a:ext cx="2162174" cy="1819416"/>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Year 2 of Service</a:t>
          </a:r>
          <a:br>
            <a:rPr lang="en-US" sz="2100" kern="1200" dirty="0"/>
          </a:br>
          <a:r>
            <a:rPr lang="en-US" sz="2100" kern="1200" dirty="0"/>
            <a:t>20% of Loan Forgiven</a:t>
          </a:r>
        </a:p>
      </dsp:txBody>
      <dsp:txXfrm>
        <a:off x="2162174" y="0"/>
        <a:ext cx="2162174" cy="1364562"/>
      </dsp:txXfrm>
    </dsp:sp>
    <dsp:sp modelId="{CE7BBE79-CBEF-409A-8F2C-06ACCF742F8D}">
      <dsp:nvSpPr>
        <dsp:cNvPr id="0" name=""/>
        <dsp:cNvSpPr/>
      </dsp:nvSpPr>
      <dsp:spPr>
        <a:xfrm rot="10800000">
          <a:off x="0" y="1819416"/>
          <a:ext cx="2162174" cy="1819416"/>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Year 3 of Service</a:t>
          </a:r>
          <a:br>
            <a:rPr lang="en-US" sz="2100" kern="1200" dirty="0"/>
          </a:br>
          <a:r>
            <a:rPr lang="en-US" sz="2100" kern="1200" dirty="0"/>
            <a:t>20% of Loan Forgiven</a:t>
          </a:r>
        </a:p>
      </dsp:txBody>
      <dsp:txXfrm rot="10800000">
        <a:off x="0" y="2274270"/>
        <a:ext cx="2162174" cy="1364562"/>
      </dsp:txXfrm>
    </dsp:sp>
    <dsp:sp modelId="{8DBC34B1-7442-4070-8666-0B5FCE488FF4}">
      <dsp:nvSpPr>
        <dsp:cNvPr id="0" name=""/>
        <dsp:cNvSpPr/>
      </dsp:nvSpPr>
      <dsp:spPr>
        <a:xfrm rot="5400000">
          <a:off x="2333553" y="1648037"/>
          <a:ext cx="1819416" cy="2162174"/>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Year 4 of Service</a:t>
          </a:r>
          <a:br>
            <a:rPr lang="en-US" sz="2100" kern="1200" dirty="0"/>
          </a:br>
          <a:r>
            <a:rPr lang="en-US" sz="2100" kern="1200" dirty="0"/>
            <a:t>25% of Loan Forgiven</a:t>
          </a:r>
        </a:p>
      </dsp:txBody>
      <dsp:txXfrm rot="-5400000">
        <a:off x="2162174" y="2274270"/>
        <a:ext cx="2162174" cy="1364562"/>
      </dsp:txXfrm>
    </dsp:sp>
    <dsp:sp modelId="{D156A991-1453-441A-AC94-9EA2E282C260}">
      <dsp:nvSpPr>
        <dsp:cNvPr id="0" name=""/>
        <dsp:cNvSpPr/>
      </dsp:nvSpPr>
      <dsp:spPr>
        <a:xfrm>
          <a:off x="1513522" y="1364562"/>
          <a:ext cx="1297304" cy="909708"/>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85% Forgiven</a:t>
          </a:r>
        </a:p>
      </dsp:txBody>
      <dsp:txXfrm>
        <a:off x="1557930" y="1408970"/>
        <a:ext cx="1208488" cy="820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8DFB9-1DB0-40BB-AF1F-146AB9AC671B}">
      <dsp:nvSpPr>
        <dsp:cNvPr id="0" name=""/>
        <dsp:cNvSpPr/>
      </dsp:nvSpPr>
      <dsp:spPr>
        <a:xfrm>
          <a:off x="3616" y="1176633"/>
          <a:ext cx="1581224" cy="94873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15% payable by borrower</a:t>
          </a:r>
        </a:p>
      </dsp:txBody>
      <dsp:txXfrm>
        <a:off x="31403" y="1204420"/>
        <a:ext cx="1525650" cy="893160"/>
      </dsp:txXfrm>
    </dsp:sp>
    <dsp:sp modelId="{6B38E5AA-6503-41A9-A5A6-46D75E2EDAB3}">
      <dsp:nvSpPr>
        <dsp:cNvPr id="0" name=""/>
        <dsp:cNvSpPr/>
      </dsp:nvSpPr>
      <dsp:spPr>
        <a:xfrm>
          <a:off x="1742963" y="1454928"/>
          <a:ext cx="335219" cy="39214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742963" y="1533357"/>
        <a:ext cx="234653" cy="235285"/>
      </dsp:txXfrm>
    </dsp:sp>
    <dsp:sp modelId="{64FFA071-FB87-462F-87F1-89398957F73D}">
      <dsp:nvSpPr>
        <dsp:cNvPr id="0" name=""/>
        <dsp:cNvSpPr/>
      </dsp:nvSpPr>
      <dsp:spPr>
        <a:xfrm>
          <a:off x="2217330" y="1176633"/>
          <a:ext cx="1581224" cy="94873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3% interest applies</a:t>
          </a:r>
        </a:p>
      </dsp:txBody>
      <dsp:txXfrm>
        <a:off x="2245117" y="1204420"/>
        <a:ext cx="1525650" cy="893160"/>
      </dsp:txXfrm>
    </dsp:sp>
    <dsp:sp modelId="{926CF4C5-6BD4-42BE-8786-63EF38BD9C51}">
      <dsp:nvSpPr>
        <dsp:cNvPr id="0" name=""/>
        <dsp:cNvSpPr/>
      </dsp:nvSpPr>
      <dsp:spPr>
        <a:xfrm>
          <a:off x="3956677" y="1454928"/>
          <a:ext cx="335219" cy="39214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956677" y="1533357"/>
        <a:ext cx="234653" cy="235285"/>
      </dsp:txXfrm>
    </dsp:sp>
    <dsp:sp modelId="{660DD993-1DA6-4431-A1F5-CCC2C51678C9}">
      <dsp:nvSpPr>
        <dsp:cNvPr id="0" name=""/>
        <dsp:cNvSpPr/>
      </dsp:nvSpPr>
      <dsp:spPr>
        <a:xfrm>
          <a:off x="4431044" y="1176633"/>
          <a:ext cx="1581224" cy="94873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10 years to pay off loan</a:t>
          </a:r>
        </a:p>
      </dsp:txBody>
      <dsp:txXfrm>
        <a:off x="4458831" y="1204420"/>
        <a:ext cx="1525650" cy="893160"/>
      </dsp:txXfrm>
    </dsp:sp>
    <dsp:sp modelId="{5A5CCE82-8CDF-46D8-B3F2-2DEDFDBA04B7}">
      <dsp:nvSpPr>
        <dsp:cNvPr id="0" name=""/>
        <dsp:cNvSpPr/>
      </dsp:nvSpPr>
      <dsp:spPr>
        <a:xfrm>
          <a:off x="6170391" y="1454928"/>
          <a:ext cx="335219" cy="39214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170391" y="1533357"/>
        <a:ext cx="234653" cy="235285"/>
      </dsp:txXfrm>
    </dsp:sp>
    <dsp:sp modelId="{F4D93B63-1507-4DAB-96E5-B09B161810E4}">
      <dsp:nvSpPr>
        <dsp:cNvPr id="0" name=""/>
        <dsp:cNvSpPr/>
      </dsp:nvSpPr>
      <dsp:spPr>
        <a:xfrm>
          <a:off x="6644759" y="1176633"/>
          <a:ext cx="1581224" cy="94873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 penalty for early payoff</a:t>
          </a:r>
        </a:p>
      </dsp:txBody>
      <dsp:txXfrm>
        <a:off x="6672546" y="1204420"/>
        <a:ext cx="1525650" cy="893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99BCE-3DEB-4798-AD67-CA450CFC83A7}">
      <dsp:nvSpPr>
        <dsp:cNvPr id="0" name=""/>
        <dsp:cNvSpPr/>
      </dsp:nvSpPr>
      <dsp:spPr>
        <a:xfrm>
          <a:off x="0" y="425342"/>
          <a:ext cx="3686431" cy="156633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What if I decide not to teach?</a:t>
          </a:r>
        </a:p>
      </dsp:txBody>
      <dsp:txXfrm>
        <a:off x="76462" y="501804"/>
        <a:ext cx="3533507" cy="1413413"/>
      </dsp:txXfrm>
    </dsp:sp>
    <dsp:sp modelId="{01A1032E-52C3-4E28-A766-D95A5CA763E6}">
      <dsp:nvSpPr>
        <dsp:cNvPr id="0" name=""/>
        <dsp:cNvSpPr/>
      </dsp:nvSpPr>
      <dsp:spPr>
        <a:xfrm>
          <a:off x="0" y="2101223"/>
          <a:ext cx="3686431" cy="156633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What if I teach for 1, 2, or 3 year(s) and then do something else?</a:t>
          </a:r>
        </a:p>
      </dsp:txBody>
      <dsp:txXfrm>
        <a:off x="76462" y="2177685"/>
        <a:ext cx="3533507" cy="14134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BDC27-578A-4FDB-B7FB-69F876071DD9}">
      <dsp:nvSpPr>
        <dsp:cNvPr id="0" name=""/>
        <dsp:cNvSpPr/>
      </dsp:nvSpPr>
      <dsp:spPr>
        <a:xfrm>
          <a:off x="0" y="226239"/>
          <a:ext cx="3686431" cy="1759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What if I can’t find a qualifying job after graduation?</a:t>
          </a:r>
        </a:p>
      </dsp:txBody>
      <dsp:txXfrm>
        <a:off x="85900" y="312139"/>
        <a:ext cx="3514631" cy="1587880"/>
      </dsp:txXfrm>
    </dsp:sp>
    <dsp:sp modelId="{01A1032E-52C3-4E28-A766-D95A5CA763E6}">
      <dsp:nvSpPr>
        <dsp:cNvPr id="0" name=""/>
        <dsp:cNvSpPr/>
      </dsp:nvSpPr>
      <dsp:spPr>
        <a:xfrm>
          <a:off x="0" y="2111112"/>
          <a:ext cx="3686431" cy="175968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What if I go back to school, get a Post Doc, or residency?</a:t>
          </a:r>
        </a:p>
      </dsp:txBody>
      <dsp:txXfrm>
        <a:off x="85900" y="2197012"/>
        <a:ext cx="3514631" cy="1587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99BCE-3DEB-4798-AD67-CA450CFC83A7}">
      <dsp:nvSpPr>
        <dsp:cNvPr id="0" name=""/>
        <dsp:cNvSpPr/>
      </dsp:nvSpPr>
      <dsp:spPr>
        <a:xfrm>
          <a:off x="0" y="138220"/>
          <a:ext cx="3946546" cy="7160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If I accept money for only 1 semester do I have the same service commitment?</a:t>
          </a:r>
        </a:p>
      </dsp:txBody>
      <dsp:txXfrm>
        <a:off x="34954" y="173174"/>
        <a:ext cx="3876638" cy="646132"/>
      </dsp:txXfrm>
    </dsp:sp>
    <dsp:sp modelId="{10BBDC27-578A-4FDB-B7FB-69F876071DD9}">
      <dsp:nvSpPr>
        <dsp:cNvPr id="0" name=""/>
        <dsp:cNvSpPr/>
      </dsp:nvSpPr>
      <dsp:spPr>
        <a:xfrm>
          <a:off x="0" y="906100"/>
          <a:ext cx="3946546" cy="7160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Does my service commitment have to be in Maryland or at JHU?</a:t>
          </a:r>
        </a:p>
      </dsp:txBody>
      <dsp:txXfrm>
        <a:off x="34954" y="941054"/>
        <a:ext cx="3876638" cy="646132"/>
      </dsp:txXfrm>
    </dsp:sp>
    <dsp:sp modelId="{01A1032E-52C3-4E28-A766-D95A5CA763E6}">
      <dsp:nvSpPr>
        <dsp:cNvPr id="0" name=""/>
        <dsp:cNvSpPr/>
      </dsp:nvSpPr>
      <dsp:spPr>
        <a:xfrm>
          <a:off x="0" y="1692561"/>
          <a:ext cx="3946546" cy="7160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How many applications are you awarding this year?</a:t>
          </a:r>
        </a:p>
      </dsp:txBody>
      <dsp:txXfrm>
        <a:off x="34954" y="1727515"/>
        <a:ext cx="3876638" cy="646132"/>
      </dsp:txXfrm>
    </dsp:sp>
    <dsp:sp modelId="{8D709A73-552D-439D-B916-9AA9D0ADE246}">
      <dsp:nvSpPr>
        <dsp:cNvPr id="0" name=""/>
        <dsp:cNvSpPr/>
      </dsp:nvSpPr>
      <dsp:spPr>
        <a:xfrm>
          <a:off x="0" y="2441860"/>
          <a:ext cx="3946546" cy="7160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Can I receive other grants/scholarships when receiving NFLP funds?</a:t>
          </a:r>
        </a:p>
      </dsp:txBody>
      <dsp:txXfrm>
        <a:off x="34954" y="2476814"/>
        <a:ext cx="3876638" cy="646132"/>
      </dsp:txXfrm>
    </dsp:sp>
    <dsp:sp modelId="{0F480460-8EA7-4A86-9A4D-BDF3004D1BB4}">
      <dsp:nvSpPr>
        <dsp:cNvPr id="0" name=""/>
        <dsp:cNvSpPr/>
      </dsp:nvSpPr>
      <dsp:spPr>
        <a:xfrm>
          <a:off x="0" y="3209739"/>
          <a:ext cx="3946546" cy="7160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Other questions from the chat?</a:t>
          </a:r>
        </a:p>
      </dsp:txBody>
      <dsp:txXfrm>
        <a:off x="34954" y="3244693"/>
        <a:ext cx="3876638" cy="6461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99BCE-3DEB-4798-AD67-CA450CFC83A7}">
      <dsp:nvSpPr>
        <dsp:cNvPr id="0" name=""/>
        <dsp:cNvSpPr/>
      </dsp:nvSpPr>
      <dsp:spPr>
        <a:xfrm>
          <a:off x="0" y="392220"/>
          <a:ext cx="4506602" cy="71604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Yes, the service obligation is the same no matter how much funding is received.</a:t>
          </a:r>
        </a:p>
      </dsp:txBody>
      <dsp:txXfrm>
        <a:off x="34954" y="427174"/>
        <a:ext cx="4436694" cy="646132"/>
      </dsp:txXfrm>
    </dsp:sp>
    <dsp:sp modelId="{10BBDC27-578A-4FDB-B7FB-69F876071DD9}">
      <dsp:nvSpPr>
        <dsp:cNvPr id="0" name=""/>
        <dsp:cNvSpPr/>
      </dsp:nvSpPr>
      <dsp:spPr>
        <a:xfrm>
          <a:off x="0" y="1160100"/>
          <a:ext cx="4506602" cy="71604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 – HRSA is a federal funding agency and is has no state/location requirements.</a:t>
          </a:r>
        </a:p>
      </dsp:txBody>
      <dsp:txXfrm>
        <a:off x="34954" y="1195054"/>
        <a:ext cx="4436694" cy="646132"/>
      </dsp:txXfrm>
    </dsp:sp>
    <dsp:sp modelId="{01A1032E-52C3-4E28-A766-D95A5CA763E6}">
      <dsp:nvSpPr>
        <dsp:cNvPr id="0" name=""/>
        <dsp:cNvSpPr/>
      </dsp:nvSpPr>
      <dsp:spPr>
        <a:xfrm>
          <a:off x="0" y="1946561"/>
          <a:ext cx="4506602" cy="71604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We anticipate funding all returning applicants and an additional 20-30 students.</a:t>
          </a:r>
        </a:p>
      </dsp:txBody>
      <dsp:txXfrm>
        <a:off x="34954" y="1981515"/>
        <a:ext cx="4436694" cy="646132"/>
      </dsp:txXfrm>
    </dsp:sp>
    <dsp:sp modelId="{8D709A73-552D-439D-B916-9AA9D0ADE246}">
      <dsp:nvSpPr>
        <dsp:cNvPr id="0" name=""/>
        <dsp:cNvSpPr/>
      </dsp:nvSpPr>
      <dsp:spPr>
        <a:xfrm>
          <a:off x="0" y="2695859"/>
          <a:ext cx="4506602" cy="71604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Usually, please check with the director of financial aid at JHSON.</a:t>
          </a:r>
        </a:p>
      </dsp:txBody>
      <dsp:txXfrm>
        <a:off x="34954" y="2730813"/>
        <a:ext cx="4436694" cy="646132"/>
      </dsp:txXfrm>
    </dsp:sp>
    <dsp:sp modelId="{0F480460-8EA7-4A86-9A4D-BDF3004D1BB4}">
      <dsp:nvSpPr>
        <dsp:cNvPr id="0" name=""/>
        <dsp:cNvSpPr/>
      </dsp:nvSpPr>
      <dsp:spPr>
        <a:xfrm>
          <a:off x="0" y="3463740"/>
          <a:ext cx="4506602" cy="71604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34954" y="3498694"/>
        <a:ext cx="4436694" cy="646132"/>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2020-2021 NFLP Presentation Slide</a:t>
            </a: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8BA764FF-6483-449E-80B6-A178A85F17E9}" type="datetime4">
              <a:rPr lang="en-US" smtClean="0"/>
              <a:t>August 24, 2023</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210CDD24-718B-4C1B-8701-6E34524F4A68}" type="slidenum">
              <a:rPr lang="en-US" smtClean="0"/>
              <a:t>‹#›</a:t>
            </a:fld>
            <a:endParaRPr lang="en-US"/>
          </a:p>
        </p:txBody>
      </p:sp>
    </p:spTree>
    <p:extLst>
      <p:ext uri="{BB962C8B-B14F-4D97-AF65-F5344CB8AC3E}">
        <p14:creationId xmlns:p14="http://schemas.microsoft.com/office/powerpoint/2010/main" val="309037865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a:t>2020-2021 NFLP Presentation Slide</a:t>
            </a:r>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ABB7CF61-72FE-40B8-8B32-C26A95216E2F}" type="datetime4">
              <a:rPr lang="en-US" smtClean="0"/>
              <a:t>August 24, 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71CCBBD9-C49D-4312-B7CA-C80972CB6AD9}" type="slidenum">
              <a:rPr lang="en-US" smtClean="0"/>
              <a:t>‹#›</a:t>
            </a:fld>
            <a:endParaRPr lang="en-US"/>
          </a:p>
        </p:txBody>
      </p:sp>
    </p:spTree>
    <p:extLst>
      <p:ext uri="{BB962C8B-B14F-4D97-AF65-F5344CB8AC3E}">
        <p14:creationId xmlns:p14="http://schemas.microsoft.com/office/powerpoint/2010/main" val="1313599917"/>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8D20BD-D1F7-1A48-BDE5-83A630452B0F}"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1775424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045"/>
            <a:ext cx="8229600" cy="1143000"/>
          </a:xfrm>
        </p:spPr>
        <p:txBody>
          <a:bodyPr/>
          <a:lstStyle/>
          <a:p>
            <a:r>
              <a:rPr lang="en-US"/>
              <a:t>Click to edit Master title style</a:t>
            </a:r>
          </a:p>
        </p:txBody>
      </p:sp>
      <p:sp>
        <p:nvSpPr>
          <p:cNvPr id="3" name="Vertical Text Placeholder 2"/>
          <p:cNvSpPr>
            <a:spLocks noGrp="1"/>
          </p:cNvSpPr>
          <p:nvPr>
            <p:ph type="body" orient="vert" idx="1"/>
          </p:nvPr>
        </p:nvSpPr>
        <p:spPr>
          <a:xfrm>
            <a:off x="457200" y="2332495"/>
            <a:ext cx="8229600" cy="379366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D20BD-D1F7-1A48-BDE5-83A630452B0F}"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233896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77871"/>
            <a:ext cx="2057400" cy="494829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77871"/>
            <a:ext cx="6019800" cy="49482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D20BD-D1F7-1A48-BDE5-83A630452B0F}"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226326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D20BD-D1F7-1A48-BDE5-83A630452B0F}"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177685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8D20BD-D1F7-1A48-BDE5-83A630452B0F}"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36645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92"/>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2386739"/>
            <a:ext cx="4038600" cy="37394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386739"/>
            <a:ext cx="4038600" cy="37394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8D20BD-D1F7-1A48-BDE5-83A630452B0F}" type="datetimeFigureOut">
              <a:rPr lang="en-US" smtClean="0"/>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2965666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9682"/>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239015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029919"/>
            <a:ext cx="4040188" cy="30962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239015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029919"/>
            <a:ext cx="4041775" cy="30962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8D20BD-D1F7-1A48-BDE5-83A630452B0F}" type="datetimeFigureOut">
              <a:rPr lang="en-US" smtClean="0"/>
              <a:t>8/24/2023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415170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20034"/>
            <a:ext cx="822960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F8D20BD-D1F7-1A48-BDE5-83A630452B0F}" type="datetimeFigureOut">
              <a:rPr lang="en-US" smtClean="0"/>
              <a:t>8/24/2023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5500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D20BD-D1F7-1A48-BDE5-83A630452B0F}" type="datetimeFigureOut">
              <a:rPr lang="en-US" smtClean="0"/>
              <a:t>8/24/2023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997E3-32F5-544E-9FB6-D95237CA9340}" type="slidenum">
              <a:rPr lang="en-US" smtClean="0"/>
              <a:t>‹#›</a:t>
            </a:fld>
            <a:endParaRPr lang="en-US"/>
          </a:p>
        </p:txBody>
      </p:sp>
      <p:sp>
        <p:nvSpPr>
          <p:cNvPr id="5" name="Rectangle 4"/>
          <p:cNvSpPr/>
          <p:nvPr userDrawn="1"/>
        </p:nvSpPr>
        <p:spPr>
          <a:xfrm>
            <a:off x="0" y="0"/>
            <a:ext cx="9144000" cy="12708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145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88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162373"/>
            <a:ext cx="5111750" cy="49637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417736"/>
            <a:ext cx="3008313" cy="3708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8D20BD-D1F7-1A48-BDE5-83A630452B0F}" type="datetimeFigureOut">
              <a:rPr lang="en-US" smtClean="0"/>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34369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46875"/>
            <a:ext cx="5486400" cy="3580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8D20BD-D1F7-1A48-BDE5-83A630452B0F}" type="datetimeFigureOut">
              <a:rPr lang="en-US" smtClean="0"/>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997E3-32F5-544E-9FB6-D95237CA9340}" type="slidenum">
              <a:rPr lang="en-US" smtClean="0"/>
              <a:t>‹#›</a:t>
            </a:fld>
            <a:endParaRPr lang="en-US"/>
          </a:p>
        </p:txBody>
      </p:sp>
    </p:spTree>
    <p:extLst>
      <p:ext uri="{BB962C8B-B14F-4D97-AF65-F5344CB8AC3E}">
        <p14:creationId xmlns:p14="http://schemas.microsoft.com/office/powerpoint/2010/main" val="7183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D20BD-D1F7-1A48-BDE5-83A630452B0F}" type="datetimeFigureOut">
              <a:rPr lang="en-US" smtClean="0"/>
              <a:t>8/24/2023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997E3-32F5-544E-9FB6-D95237CA9340}" type="slidenum">
              <a:rPr lang="en-US" smtClean="0"/>
              <a:t>‹#›</a:t>
            </a:fld>
            <a:endParaRPr lang="en-US"/>
          </a:p>
        </p:txBody>
      </p:sp>
    </p:spTree>
    <p:extLst>
      <p:ext uri="{BB962C8B-B14F-4D97-AF65-F5344CB8AC3E}">
        <p14:creationId xmlns:p14="http://schemas.microsoft.com/office/powerpoint/2010/main" val="2482186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ursing.jhu.edu/academics/programs/post-degree/nurse-educator/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nursing.jhu.edu/admissions/financial-aid/nflp/Nurse-Faculty-Loan-Program-Exit-Information.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hyperlink" Target="https://bhw.hrsa.gov/sites/default/files/bureau-health-workforce/funding/nflp-admin-guidelines.pdf" TargetMode="External"/><Relationship Id="rId2" Type="http://schemas.openxmlformats.org/officeDocument/2006/relationships/hyperlink" Target="https://nursing.jhu.edu/admissions/financial-aid/nurse-faculty-loan-program.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wilker6@jhu.edu" TargetMode="External"/><Relationship Id="rId2" Type="http://schemas.openxmlformats.org/officeDocument/2006/relationships/hyperlink" Target="mailto:SON-AcademicAffairs@jhu.edu" TargetMode="External"/><Relationship Id="rId1" Type="http://schemas.openxmlformats.org/officeDocument/2006/relationships/slideLayout" Target="../slideLayouts/slideLayout2.xml"/><Relationship Id="rId4" Type="http://schemas.openxmlformats.org/officeDocument/2006/relationships/hyperlink" Target="mailto:pthompson@jh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6466916"/>
            <a:ext cx="9143999" cy="307777"/>
          </a:xfrm>
          <a:prstGeom prst="rect">
            <a:avLst/>
          </a:prstGeom>
          <a:noFill/>
        </p:spPr>
        <p:txBody>
          <a:bodyPr wrap="square" rtlCol="0">
            <a:spAutoFit/>
          </a:bodyPr>
          <a:lstStyle/>
          <a:p>
            <a:pPr algn="ctr"/>
            <a:r>
              <a:rPr lang="en-US" sz="1400">
                <a:solidFill>
                  <a:schemeClr val="bg1"/>
                </a:solidFill>
              </a:rPr>
              <a:t>www.nursing.jhu.edu</a:t>
            </a:r>
            <a:endParaRPr lang="en-US" sz="1400" dirty="0">
              <a:solidFill>
                <a:schemeClr val="bg1"/>
              </a:solidFill>
            </a:endParaRPr>
          </a:p>
        </p:txBody>
      </p:sp>
      <p:sp>
        <p:nvSpPr>
          <p:cNvPr id="5" name="Title 4"/>
          <p:cNvSpPr>
            <a:spLocks noGrp="1"/>
          </p:cNvSpPr>
          <p:nvPr>
            <p:ph type="ctrTitle"/>
          </p:nvPr>
        </p:nvSpPr>
        <p:spPr>
          <a:xfrm>
            <a:off x="657224" y="3933825"/>
            <a:ext cx="7972426" cy="1470025"/>
          </a:xfrm>
        </p:spPr>
        <p:txBody>
          <a:bodyPr>
            <a:normAutofit/>
          </a:bodyPr>
          <a:lstStyle/>
          <a:p>
            <a:r>
              <a:rPr lang="en-US" b="1" cap="small" dirty="0">
                <a:solidFill>
                  <a:srgbClr val="0063A7"/>
                </a:solidFill>
              </a:rPr>
              <a:t>Nurse Faculty Loan Program </a:t>
            </a:r>
            <a:r>
              <a:rPr lang="en-US" dirty="0">
                <a:solidFill>
                  <a:srgbClr val="0063A7"/>
                </a:solidFill>
              </a:rPr>
              <a:t>(NFLP)</a:t>
            </a:r>
          </a:p>
        </p:txBody>
      </p:sp>
      <p:sp>
        <p:nvSpPr>
          <p:cNvPr id="7" name="Subtitle 2"/>
          <p:cNvSpPr txBox="1">
            <a:spLocks/>
          </p:cNvSpPr>
          <p:nvPr/>
        </p:nvSpPr>
        <p:spPr>
          <a:xfrm>
            <a:off x="771524" y="3012104"/>
            <a:ext cx="7543800" cy="404757"/>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dirty="0">
                <a:latin typeface="Garamond"/>
                <a:cs typeface="Garamond"/>
              </a:rPr>
              <a:t>Leading the way in education, research and practice – locally and globally.</a:t>
            </a: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13972" b="22854"/>
          <a:stretch/>
        </p:blipFill>
        <p:spPr>
          <a:xfrm>
            <a:off x="523875" y="1038348"/>
            <a:ext cx="7810500" cy="2033544"/>
          </a:xfrm>
          <a:prstGeom prst="rect">
            <a:avLst/>
          </a:prstGeom>
        </p:spPr>
      </p:pic>
    </p:spTree>
    <p:extLst>
      <p:ext uri="{BB962C8B-B14F-4D97-AF65-F5344CB8AC3E}">
        <p14:creationId xmlns:p14="http://schemas.microsoft.com/office/powerpoint/2010/main" val="349746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normAutofit fontScale="90000"/>
          </a:bodyPr>
          <a:lstStyle/>
          <a:p>
            <a:r>
              <a:rPr lang="en-US" dirty="0"/>
              <a:t>NFLP Grant Recipient Requirements</a:t>
            </a:r>
          </a:p>
        </p:txBody>
      </p:sp>
      <p:sp>
        <p:nvSpPr>
          <p:cNvPr id="3" name="Content Placeholder 2"/>
          <p:cNvSpPr>
            <a:spLocks noGrp="1"/>
          </p:cNvSpPr>
          <p:nvPr>
            <p:ph idx="1"/>
          </p:nvPr>
        </p:nvSpPr>
        <p:spPr>
          <a:xfrm>
            <a:off x="506627" y="2471352"/>
            <a:ext cx="8130746" cy="3877234"/>
          </a:xfrm>
        </p:spPr>
        <p:txBody>
          <a:bodyPr>
            <a:normAutofit/>
          </a:bodyPr>
          <a:lstStyle/>
          <a:p>
            <a:pPr marL="0" indent="0">
              <a:buNone/>
            </a:pPr>
            <a:r>
              <a:rPr lang="en-US" dirty="0"/>
              <a:t>All recipients of the NFLP grant are required to complete the following actions:</a:t>
            </a:r>
          </a:p>
          <a:p>
            <a:pPr marL="914400" indent="-452438"/>
            <a:r>
              <a:rPr lang="en-US" dirty="0"/>
              <a:t>Enroll in at least one </a:t>
            </a:r>
            <a:r>
              <a:rPr lang="en-US" dirty="0">
                <a:hlinkClick r:id="rId2"/>
              </a:rPr>
              <a:t>NECO</a:t>
            </a:r>
            <a:r>
              <a:rPr lang="en-US" dirty="0"/>
              <a:t> course</a:t>
            </a:r>
          </a:p>
          <a:p>
            <a:pPr marL="914400" indent="-452438"/>
            <a:r>
              <a:rPr lang="en-US" dirty="0"/>
              <a:t>Attend NFLP workshop(s)</a:t>
            </a:r>
          </a:p>
          <a:p>
            <a:pPr marL="914400" indent="-452438"/>
            <a:r>
              <a:rPr lang="en-US" dirty="0"/>
              <a:t>Meet with JHU Career Services Office</a:t>
            </a:r>
          </a:p>
          <a:p>
            <a:pPr marL="914400" indent="-452438"/>
            <a:r>
              <a:rPr lang="en-US" dirty="0"/>
              <a:t>Provide information as requested</a:t>
            </a:r>
          </a:p>
        </p:txBody>
      </p:sp>
    </p:spTree>
    <p:extLst>
      <p:ext uri="{BB962C8B-B14F-4D97-AF65-F5344CB8AC3E}">
        <p14:creationId xmlns:p14="http://schemas.microsoft.com/office/powerpoint/2010/main" val="261191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NECO Course Options</a:t>
            </a:r>
          </a:p>
        </p:txBody>
      </p:sp>
      <p:sp>
        <p:nvSpPr>
          <p:cNvPr id="3" name="Content Placeholder 2"/>
          <p:cNvSpPr>
            <a:spLocks noGrp="1"/>
          </p:cNvSpPr>
          <p:nvPr>
            <p:ph idx="1"/>
          </p:nvPr>
        </p:nvSpPr>
        <p:spPr>
          <a:xfrm>
            <a:off x="457200" y="2505075"/>
            <a:ext cx="8496300" cy="3771899"/>
          </a:xfrm>
        </p:spPr>
        <p:txBody>
          <a:bodyPr>
            <a:normAutofit fontScale="40000" lnSpcReduction="20000"/>
          </a:bodyPr>
          <a:lstStyle/>
          <a:p>
            <a:pPr marL="0" lvl="0" indent="0">
              <a:buNone/>
            </a:pPr>
            <a:r>
              <a:rPr lang="en-US" b="1" dirty="0"/>
              <a:t>NR.110.540 Teaching Strategies in Nursing</a:t>
            </a:r>
            <a:endParaRPr lang="en-US" dirty="0"/>
          </a:p>
          <a:p>
            <a:pPr marL="0" lvl="0" indent="0">
              <a:buNone/>
            </a:pPr>
            <a:r>
              <a:rPr lang="en-US" dirty="0"/>
              <a:t>The principles underlying the teaching of adult learners will be examined and applied to classroom and clinical settings. Emphasis is on application of practical strategies to plan, conduct, and evaluate educational experiences in nursing. Innovative teaching techniques, use of media, evaluation techniques, and test construction/evaluation are addressed. Prerequisite: Baccalaureate degree, some post-Baccalaureate nursing experience</a:t>
            </a:r>
          </a:p>
          <a:p>
            <a:pPr marL="0" lvl="0" indent="0">
              <a:buNone/>
            </a:pPr>
            <a:endParaRPr lang="en-US" dirty="0"/>
          </a:p>
          <a:p>
            <a:pPr marL="0" lvl="0" indent="0">
              <a:buNone/>
            </a:pPr>
            <a:r>
              <a:rPr lang="en-US" b="1" dirty="0"/>
              <a:t>NR.110.641 Online Teaching and Learning: Development and Instruction</a:t>
            </a:r>
            <a:endParaRPr lang="en-US" dirty="0"/>
          </a:p>
          <a:p>
            <a:pPr marL="0" lvl="0" indent="0">
              <a:buNone/>
            </a:pPr>
            <a:r>
              <a:rPr lang="en-US" dirty="0"/>
              <a:t>The purpose of this course is to provide the learner with necessary knowledge and tools to develop and teach in an online course platform. Key design features when developing an online course will be examined in addition to the best practices and evidence-based benchmarks for online teaching and learning. Teaching strategies and guidelines for the educator to use in his/her own instructional setting will be reviewed.</a:t>
            </a:r>
          </a:p>
          <a:p>
            <a:pPr marL="0" indent="0">
              <a:buNone/>
            </a:pPr>
            <a:r>
              <a:rPr lang="en-US" b="1" dirty="0"/>
              <a:t> </a:t>
            </a:r>
            <a:endParaRPr lang="en-US" dirty="0"/>
          </a:p>
          <a:p>
            <a:pPr marL="0" lvl="0" indent="0">
              <a:buNone/>
            </a:pPr>
            <a:r>
              <a:rPr lang="en-US" b="1" dirty="0"/>
              <a:t>NR.110.638 Curriculum Theory &amp; Design</a:t>
            </a:r>
            <a:endParaRPr lang="en-US" dirty="0"/>
          </a:p>
          <a:p>
            <a:pPr marL="0" lvl="0" indent="0">
              <a:buNone/>
            </a:pPr>
            <a:r>
              <a:rPr lang="en-US" dirty="0"/>
              <a:t>This course focuses on the underlying philosophic and theoretical foundations that inform academic curriculum design and practice. The underlying competing philosophical and practical perspectives of curriculum design are full of contradictions, challenges, uncertainties and directions. Course participants will critically analyze these frameworks and perspectives as background for critiquing and designing academic nursing curricula and courses. This course is about what we teach, why we teach, who we teach, how we teach, and the ever-changing context in which we teach. Attempts to "revolutionize" nursing curricula in the 1990's did not happen. Course participants will be challenged to think critically about ways to transform and revitalize nursing curricula.</a:t>
            </a:r>
          </a:p>
        </p:txBody>
      </p:sp>
    </p:spTree>
    <p:extLst>
      <p:ext uri="{BB962C8B-B14F-4D97-AF65-F5344CB8AC3E}">
        <p14:creationId xmlns:p14="http://schemas.microsoft.com/office/powerpoint/2010/main" val="2840776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NECO Course Options</a:t>
            </a:r>
          </a:p>
        </p:txBody>
      </p:sp>
      <p:sp>
        <p:nvSpPr>
          <p:cNvPr id="3" name="Content Placeholder 2"/>
          <p:cNvSpPr>
            <a:spLocks noGrp="1"/>
          </p:cNvSpPr>
          <p:nvPr>
            <p:ph idx="1"/>
          </p:nvPr>
        </p:nvSpPr>
        <p:spPr>
          <a:xfrm>
            <a:off x="457200" y="2388870"/>
            <a:ext cx="8229600" cy="3908744"/>
          </a:xfrm>
        </p:spPr>
        <p:txBody>
          <a:bodyPr>
            <a:normAutofit fontScale="55000" lnSpcReduction="20000"/>
          </a:bodyPr>
          <a:lstStyle/>
          <a:p>
            <a:pPr marL="0" lvl="0" indent="0">
              <a:buNone/>
            </a:pPr>
            <a:r>
              <a:rPr lang="en-US" b="1" dirty="0"/>
              <a:t>NR.110.730 Evaluation: From Individual to Program</a:t>
            </a:r>
            <a:endParaRPr lang="en-US" dirty="0"/>
          </a:p>
          <a:p>
            <a:pPr marL="0" lvl="0" indent="0">
              <a:buNone/>
            </a:pPr>
            <a:r>
              <a:rPr lang="en-US" dirty="0"/>
              <a:t>The principles guiding evaluation in nursing academia will be examined. Emphasis will be placed on the role of administrators, faculty, students and communities of interest in the evaluation process. Methods, techniques, and strategies used to conduct assessment of individual student performance in a variety of settings and evaluation of overall program effectiveness will be analyzed. Aspects of faculty evaluation will also be explored, as they relate to appointment, promotion, and tenure. Accreditation standards from the Commission on Collegiate Education in Nursing, the National League for Nursing Accreditation Commission, and selected nursing specialty organizations will be discussed.</a:t>
            </a:r>
          </a:p>
          <a:p>
            <a:pPr marL="0" lvl="0" indent="0">
              <a:buNone/>
            </a:pPr>
            <a:endParaRPr lang="en-US" dirty="0"/>
          </a:p>
          <a:p>
            <a:pPr marL="0" lvl="0" indent="0">
              <a:buNone/>
            </a:pPr>
            <a:r>
              <a:rPr lang="en-US" b="1" dirty="0"/>
              <a:t>NR.110.543 Teaching Practicum</a:t>
            </a:r>
          </a:p>
          <a:p>
            <a:pPr marL="0" lvl="0" indent="0">
              <a:buNone/>
            </a:pPr>
            <a:r>
              <a:rPr lang="en-US" dirty="0"/>
              <a:t>This course will give students an opportunity to apply concepts of teaching strategies, curriculum theory and design and evaluation in the educator role that is within their area of interest. The student can choose from a variety of opportunities. Pre/</a:t>
            </a:r>
            <a:r>
              <a:rPr lang="en-US" dirty="0" err="1"/>
              <a:t>corequisites</a:t>
            </a:r>
            <a:r>
              <a:rPr lang="en-US" dirty="0"/>
              <a:t>: NR.110.638, 110.540, 110.730, or permission of faculty/advisor</a:t>
            </a:r>
          </a:p>
        </p:txBody>
      </p:sp>
    </p:spTree>
    <p:extLst>
      <p:ext uri="{BB962C8B-B14F-4D97-AF65-F5344CB8AC3E}">
        <p14:creationId xmlns:p14="http://schemas.microsoft.com/office/powerpoint/2010/main" val="1961523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Application Dates</a:t>
            </a:r>
          </a:p>
        </p:txBody>
      </p:sp>
      <p:sp>
        <p:nvSpPr>
          <p:cNvPr id="3" name="Content Placeholder 2"/>
          <p:cNvSpPr>
            <a:spLocks noGrp="1"/>
          </p:cNvSpPr>
          <p:nvPr>
            <p:ph idx="1"/>
          </p:nvPr>
        </p:nvSpPr>
        <p:spPr>
          <a:xfrm>
            <a:off x="457200" y="2832306"/>
            <a:ext cx="8229600" cy="3579608"/>
          </a:xfrm>
        </p:spPr>
        <p:txBody>
          <a:bodyPr>
            <a:normAutofit/>
          </a:bodyPr>
          <a:lstStyle/>
          <a:p>
            <a:pPr marL="0" indent="0">
              <a:buNone/>
            </a:pPr>
            <a:r>
              <a:rPr lang="en-US" b="1" dirty="0"/>
              <a:t>August 20, 2020: </a:t>
            </a:r>
            <a:r>
              <a:rPr lang="en-US" dirty="0"/>
              <a:t>Applications open</a:t>
            </a:r>
            <a:endParaRPr lang="en-US" b="1" dirty="0"/>
          </a:p>
          <a:p>
            <a:pPr marL="0" indent="0">
              <a:buNone/>
            </a:pPr>
            <a:r>
              <a:rPr lang="en-US" b="1" dirty="0"/>
              <a:t>August 24, 2023: </a:t>
            </a:r>
            <a:r>
              <a:rPr lang="en-US" dirty="0"/>
              <a:t>NFLP Information Session</a:t>
            </a:r>
          </a:p>
          <a:p>
            <a:pPr marL="0" indent="0">
              <a:buNone/>
            </a:pPr>
            <a:r>
              <a:rPr lang="en-US" b="1" dirty="0"/>
              <a:t>September 2, 2023:</a:t>
            </a:r>
            <a:r>
              <a:rPr lang="en-US" dirty="0"/>
              <a:t> Applications due</a:t>
            </a:r>
          </a:p>
          <a:p>
            <a:pPr marL="0" indent="0">
              <a:buNone/>
            </a:pPr>
            <a:r>
              <a:rPr lang="en-US" b="1" dirty="0"/>
              <a:t>September 5, 2023: </a:t>
            </a:r>
            <a:r>
              <a:rPr lang="en-US" dirty="0"/>
              <a:t>Selection Review</a:t>
            </a:r>
          </a:p>
          <a:p>
            <a:pPr marL="0" indent="0">
              <a:buNone/>
            </a:pPr>
            <a:r>
              <a:rPr lang="en-US" b="1" dirty="0"/>
              <a:t>September 8: </a:t>
            </a:r>
            <a:r>
              <a:rPr lang="en-US" dirty="0"/>
              <a:t>Award notifications</a:t>
            </a:r>
          </a:p>
        </p:txBody>
      </p:sp>
    </p:spTree>
    <p:extLst>
      <p:ext uri="{BB962C8B-B14F-4D97-AF65-F5344CB8AC3E}">
        <p14:creationId xmlns:p14="http://schemas.microsoft.com/office/powerpoint/2010/main" val="373795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4" y="844776"/>
            <a:ext cx="8229600" cy="1191033"/>
          </a:xfrm>
        </p:spPr>
        <p:txBody>
          <a:bodyPr/>
          <a:lstStyle/>
          <a:p>
            <a:r>
              <a:rPr lang="en-US" dirty="0"/>
              <a:t>Expectations After Graduation</a:t>
            </a:r>
          </a:p>
        </p:txBody>
      </p:sp>
      <p:sp>
        <p:nvSpPr>
          <p:cNvPr id="3" name="Content Placeholder 2"/>
          <p:cNvSpPr>
            <a:spLocks noGrp="1"/>
          </p:cNvSpPr>
          <p:nvPr>
            <p:ph idx="1"/>
          </p:nvPr>
        </p:nvSpPr>
        <p:spPr>
          <a:xfrm>
            <a:off x="131885" y="1688121"/>
            <a:ext cx="8925618" cy="5046785"/>
          </a:xfrm>
        </p:spPr>
        <p:txBody>
          <a:bodyPr>
            <a:normAutofit fontScale="47500" lnSpcReduction="20000"/>
          </a:bodyPr>
          <a:lstStyle/>
          <a:p>
            <a:endParaRPr lang="en-US" sz="3600" dirty="0"/>
          </a:p>
          <a:p>
            <a:pPr lvl="0"/>
            <a:r>
              <a:rPr lang="en-US" sz="4200" dirty="0">
                <a:solidFill>
                  <a:prstClr val="black"/>
                </a:solidFill>
              </a:rPr>
              <a:t>Complete ECSI NFLP Exit Survey </a:t>
            </a:r>
            <a:r>
              <a:rPr lang="en-US" sz="4200" dirty="0">
                <a:solidFill>
                  <a:prstClr val="black"/>
                </a:solidFill>
                <a:hlinkClick r:id="rId2"/>
              </a:rPr>
              <a:t>https://nursing.jhu.edu/admissions/financial-aid/nflp/Nurse-Faculty-Loan-Program-Exit-Information.pdf</a:t>
            </a:r>
            <a:endParaRPr lang="en-US" sz="4200" dirty="0">
              <a:solidFill>
                <a:prstClr val="black"/>
              </a:solidFill>
            </a:endParaRPr>
          </a:p>
          <a:p>
            <a:pPr lvl="0"/>
            <a:r>
              <a:rPr lang="en-US" sz="4200" dirty="0">
                <a:solidFill>
                  <a:prstClr val="black"/>
                </a:solidFill>
              </a:rPr>
              <a:t>NFLP recipients must obtain employment as a nurse faculty member within 12 months of graduation. </a:t>
            </a:r>
          </a:p>
          <a:p>
            <a:pPr lvl="0"/>
            <a:r>
              <a:rPr lang="en-US" sz="4200" dirty="0">
                <a:solidFill>
                  <a:prstClr val="black"/>
                </a:solidFill>
              </a:rPr>
              <a:t>NFLP recipients who do not obtain employment within that time are not eligible for the 85% cancellation.  </a:t>
            </a:r>
          </a:p>
          <a:p>
            <a:pPr lvl="0"/>
            <a:r>
              <a:rPr lang="en-US" sz="4200" dirty="0">
                <a:solidFill>
                  <a:prstClr val="black"/>
                </a:solidFill>
              </a:rPr>
              <a:t>NFLP graduates may be:</a:t>
            </a:r>
          </a:p>
          <a:p>
            <a:pPr marL="852488" lvl="2" indent="-333375">
              <a:buFont typeface="+mj-lt"/>
              <a:buAutoNum type="arabicPeriod"/>
            </a:pPr>
            <a:r>
              <a:rPr lang="en-US" sz="3200" dirty="0">
                <a:solidFill>
                  <a:prstClr val="black"/>
                </a:solidFill>
              </a:rPr>
              <a:t>employed full-time as faculty </a:t>
            </a:r>
          </a:p>
          <a:p>
            <a:pPr marL="852488" lvl="2" indent="-333375">
              <a:buFont typeface="+mj-lt"/>
              <a:buAutoNum type="arabicPeriod"/>
            </a:pPr>
            <a:r>
              <a:rPr lang="en-US" sz="3200" dirty="0">
                <a:solidFill>
                  <a:prstClr val="black"/>
                </a:solidFill>
              </a:rPr>
              <a:t>Employed full-time by combining a part-time faculty and part-time clinical education position with employment</a:t>
            </a:r>
          </a:p>
          <a:p>
            <a:pPr marL="852488" lvl="2" indent="-333375">
              <a:buFont typeface="+mj-lt"/>
              <a:buAutoNum type="arabicPeriod"/>
            </a:pPr>
            <a:r>
              <a:rPr lang="en-US" sz="3200" dirty="0">
                <a:solidFill>
                  <a:prstClr val="black"/>
                </a:solidFill>
              </a:rPr>
              <a:t>NP preceptor with faculty appointment</a:t>
            </a:r>
          </a:p>
          <a:p>
            <a:pPr lvl="0"/>
            <a:r>
              <a:rPr lang="en-US" sz="4200" dirty="0">
                <a:solidFill>
                  <a:prstClr val="black"/>
                </a:solidFill>
              </a:rPr>
              <a:t>If verified service commitment is not upheld, at that point the full loan must be repaid and the interest will be at the prevailing market rate.</a:t>
            </a:r>
          </a:p>
          <a:p>
            <a:pPr lvl="0"/>
            <a:r>
              <a:rPr lang="en-US" sz="4200" dirty="0">
                <a:solidFill>
                  <a:prstClr val="black"/>
                </a:solidFill>
              </a:rPr>
              <a:t>Special circumstances (deferment, military service, etc.)</a:t>
            </a:r>
          </a:p>
          <a:p>
            <a:pPr marL="0" lvl="0" indent="0">
              <a:buNone/>
            </a:pPr>
            <a:endParaRPr lang="en-US" sz="4200" dirty="0">
              <a:solidFill>
                <a:prstClr val="black"/>
              </a:solidFill>
            </a:endParaRPr>
          </a:p>
          <a:p>
            <a:pPr marL="0" lvl="0" indent="0">
              <a:buNone/>
            </a:pPr>
            <a:r>
              <a:rPr lang="en-US" sz="2700" dirty="0">
                <a:solidFill>
                  <a:prstClr val="black"/>
                </a:solidFill>
              </a:rPr>
              <a:t>The prevailing market rate, which is determined by the Secretary of the Treasury Department, is fixed and published quarterly in the Federal Register. The current rate of 9 5/8%, as fixed by the Secretary of the Treasury, is certified for the quarter ended June 30, 2021.</a:t>
            </a:r>
            <a:endParaRPr lang="en-US" dirty="0"/>
          </a:p>
        </p:txBody>
      </p:sp>
    </p:spTree>
    <p:extLst>
      <p:ext uri="{BB962C8B-B14F-4D97-AF65-F5344CB8AC3E}">
        <p14:creationId xmlns:p14="http://schemas.microsoft.com/office/powerpoint/2010/main" val="198203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4" y="844776"/>
            <a:ext cx="8229600" cy="1191033"/>
          </a:xfrm>
        </p:spPr>
        <p:txBody>
          <a:bodyPr/>
          <a:lstStyle/>
          <a:p>
            <a:r>
              <a:rPr lang="en-US" dirty="0"/>
              <a:t>What If?</a:t>
            </a:r>
          </a:p>
        </p:txBody>
      </p:sp>
      <p:sp>
        <p:nvSpPr>
          <p:cNvPr id="3" name="Content Placeholder 2"/>
          <p:cNvSpPr>
            <a:spLocks noGrp="1"/>
          </p:cNvSpPr>
          <p:nvPr>
            <p:ph idx="1"/>
          </p:nvPr>
        </p:nvSpPr>
        <p:spPr>
          <a:xfrm>
            <a:off x="4159593" y="2235516"/>
            <a:ext cx="4521545" cy="3620133"/>
          </a:xfrm>
        </p:spPr>
        <p:txBody>
          <a:bodyPr>
            <a:normAutofit fontScale="85000" lnSpcReduction="10000"/>
          </a:bodyPr>
          <a:lstStyle/>
          <a:p>
            <a:pPr marL="0" indent="0" algn="ctr">
              <a:buNone/>
            </a:pPr>
            <a:r>
              <a:rPr lang="en-US" dirty="0"/>
              <a:t>If verified service commitment is not upheld, at that point, the full loan balance must be repaid and the interest will be at the prevailing market rate.</a:t>
            </a:r>
          </a:p>
          <a:p>
            <a:pPr marL="0" indent="0">
              <a:buNone/>
            </a:pPr>
            <a:endParaRPr lang="en-US" dirty="0"/>
          </a:p>
          <a:p>
            <a:pPr marL="0" indent="0" algn="ctr">
              <a:buNone/>
            </a:pPr>
            <a:r>
              <a:rPr lang="en-US" sz="1900" dirty="0"/>
              <a:t>The prevailing market rate, which is determined by the Secretary of the Treasury Department, is fixed and published quarterly in the Federal Register. As of June 30, 2020 the current prevailing market rate is 9.5%. The current rate of 9 1/12%.</a:t>
            </a:r>
          </a:p>
        </p:txBody>
      </p:sp>
      <p:graphicFrame>
        <p:nvGraphicFramePr>
          <p:cNvPr id="4" name="Diagram 3"/>
          <p:cNvGraphicFramePr/>
          <p:nvPr>
            <p:extLst>
              <p:ext uri="{D42A27DB-BD31-4B8C-83A1-F6EECF244321}">
                <p14:modId xmlns:p14="http://schemas.microsoft.com/office/powerpoint/2010/main" val="3815398398"/>
              </p:ext>
            </p:extLst>
          </p:nvPr>
        </p:nvGraphicFramePr>
        <p:xfrm>
          <a:off x="190244" y="2013583"/>
          <a:ext cx="368643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728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4" y="844776"/>
            <a:ext cx="8229600" cy="1191033"/>
          </a:xfrm>
        </p:spPr>
        <p:txBody>
          <a:bodyPr/>
          <a:lstStyle/>
          <a:p>
            <a:r>
              <a:rPr lang="en-US" dirty="0"/>
              <a:t>What If?</a:t>
            </a:r>
          </a:p>
        </p:txBody>
      </p:sp>
      <p:sp>
        <p:nvSpPr>
          <p:cNvPr id="3" name="Content Placeholder 2"/>
          <p:cNvSpPr>
            <a:spLocks noGrp="1"/>
          </p:cNvSpPr>
          <p:nvPr>
            <p:ph idx="1"/>
          </p:nvPr>
        </p:nvSpPr>
        <p:spPr>
          <a:xfrm>
            <a:off x="4165898" y="2466032"/>
            <a:ext cx="4521545" cy="3159102"/>
          </a:xfrm>
        </p:spPr>
        <p:txBody>
          <a:bodyPr>
            <a:normAutofit/>
          </a:bodyPr>
          <a:lstStyle/>
          <a:p>
            <a:pPr marL="0" indent="0" algn="ctr">
              <a:buNone/>
            </a:pPr>
            <a:r>
              <a:rPr lang="en-US" dirty="0"/>
              <a:t>Please work with our loan service provider to determine if a deferral or forbearance are allowable given your specific circumstance.</a:t>
            </a:r>
          </a:p>
        </p:txBody>
      </p:sp>
      <p:graphicFrame>
        <p:nvGraphicFramePr>
          <p:cNvPr id="4" name="Diagram 3"/>
          <p:cNvGraphicFramePr/>
          <p:nvPr>
            <p:extLst>
              <p:ext uri="{D42A27DB-BD31-4B8C-83A1-F6EECF244321}">
                <p14:modId xmlns:p14="http://schemas.microsoft.com/office/powerpoint/2010/main" val="819366973"/>
              </p:ext>
            </p:extLst>
          </p:nvPr>
        </p:nvGraphicFramePr>
        <p:xfrm>
          <a:off x="190244" y="2013583"/>
          <a:ext cx="368643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7664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4" y="844776"/>
            <a:ext cx="8229600" cy="1191033"/>
          </a:xfrm>
        </p:spPr>
        <p:txBody>
          <a:bodyPr/>
          <a:lstStyle/>
          <a:p>
            <a:r>
              <a:rPr lang="en-US" dirty="0"/>
              <a:t>Common Questions</a:t>
            </a:r>
          </a:p>
        </p:txBody>
      </p:sp>
      <p:graphicFrame>
        <p:nvGraphicFramePr>
          <p:cNvPr id="4" name="Diagram 3"/>
          <p:cNvGraphicFramePr/>
          <p:nvPr>
            <p:extLst>
              <p:ext uri="{D42A27DB-BD31-4B8C-83A1-F6EECF244321}">
                <p14:modId xmlns:p14="http://schemas.microsoft.com/office/powerpoint/2010/main" val="3463376948"/>
              </p:ext>
            </p:extLst>
          </p:nvPr>
        </p:nvGraphicFramePr>
        <p:xfrm>
          <a:off x="317544" y="2013583"/>
          <a:ext cx="394654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27A2DD02-42EB-4BC0-B6E1-3DD2EF4FA4EE}"/>
              </a:ext>
            </a:extLst>
          </p:cNvPr>
          <p:cNvGraphicFramePr/>
          <p:nvPr>
            <p:extLst>
              <p:ext uri="{D42A27DB-BD31-4B8C-83A1-F6EECF244321}">
                <p14:modId xmlns:p14="http://schemas.microsoft.com/office/powerpoint/2010/main" val="1999251860"/>
              </p:ext>
            </p:extLst>
          </p:nvPr>
        </p:nvGraphicFramePr>
        <p:xfrm>
          <a:off x="4432126" y="1744824"/>
          <a:ext cx="4506602"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82735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2583"/>
            <a:ext cx="8229600" cy="1143000"/>
          </a:xfrm>
        </p:spPr>
        <p:txBody>
          <a:bodyPr>
            <a:normAutofit fontScale="90000"/>
          </a:bodyPr>
          <a:lstStyle/>
          <a:p>
            <a:r>
              <a:rPr lang="en-US" dirty="0"/>
              <a:t>Where Can I Find All This Information and the Application?</a:t>
            </a:r>
          </a:p>
        </p:txBody>
      </p:sp>
      <p:sp>
        <p:nvSpPr>
          <p:cNvPr id="3" name="Content Placeholder 2"/>
          <p:cNvSpPr>
            <a:spLocks noGrp="1"/>
          </p:cNvSpPr>
          <p:nvPr>
            <p:ph idx="1"/>
          </p:nvPr>
        </p:nvSpPr>
        <p:spPr>
          <a:xfrm>
            <a:off x="457200" y="3192140"/>
            <a:ext cx="8229600" cy="2900750"/>
          </a:xfrm>
        </p:spPr>
        <p:txBody>
          <a:bodyPr>
            <a:normAutofit fontScale="85000" lnSpcReduction="20000"/>
          </a:bodyPr>
          <a:lstStyle/>
          <a:p>
            <a:pPr marL="0" indent="0">
              <a:buNone/>
            </a:pPr>
            <a:r>
              <a:rPr lang="en-US" dirty="0"/>
              <a:t>Please visit our NFLP webpage: </a:t>
            </a:r>
            <a:r>
              <a:rPr lang="en-US" dirty="0">
                <a:hlinkClick r:id="rId2"/>
              </a:rPr>
              <a:t>https://nursing.jhu.edu/admissions/financial-aid/nurse-faculty-loan-program.html</a:t>
            </a:r>
            <a:endParaRPr lang="en-US" dirty="0"/>
          </a:p>
          <a:p>
            <a:pPr marL="0" indent="0">
              <a:buNone/>
            </a:pPr>
            <a:endParaRPr lang="en-US" dirty="0"/>
          </a:p>
          <a:p>
            <a:pPr marL="0" indent="0">
              <a:buNone/>
            </a:pPr>
            <a:r>
              <a:rPr lang="en-US" dirty="0"/>
              <a:t>HRSA Loan Program Guidelines:</a:t>
            </a:r>
          </a:p>
          <a:p>
            <a:pPr marL="0" indent="0">
              <a:buNone/>
            </a:pPr>
            <a:r>
              <a:rPr lang="en-US" dirty="0">
                <a:hlinkClick r:id="rId3"/>
              </a:rPr>
              <a:t>https://bhw.hrsa.gov/sites/default/files/bureau-health-workforce/funding/nflp-admin-guidelines.pdf</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08453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Contact Information</a:t>
            </a:r>
          </a:p>
        </p:txBody>
      </p:sp>
      <p:sp>
        <p:nvSpPr>
          <p:cNvPr id="3" name="Content Placeholder 2"/>
          <p:cNvSpPr>
            <a:spLocks noGrp="1"/>
          </p:cNvSpPr>
          <p:nvPr>
            <p:ph idx="1"/>
          </p:nvPr>
        </p:nvSpPr>
        <p:spPr>
          <a:xfrm>
            <a:off x="345990" y="2457449"/>
            <a:ext cx="8229600" cy="3906029"/>
          </a:xfrm>
        </p:spPr>
        <p:txBody>
          <a:bodyPr>
            <a:noAutofit/>
          </a:bodyPr>
          <a:lstStyle/>
          <a:p>
            <a:pPr marL="0" indent="0">
              <a:buNone/>
            </a:pPr>
            <a:r>
              <a:rPr lang="en-US" sz="1400" b="1" dirty="0"/>
              <a:t>During School:</a:t>
            </a:r>
          </a:p>
          <a:p>
            <a:pPr marL="0" indent="0">
              <a:buNone/>
            </a:pPr>
            <a:r>
              <a:rPr lang="en-US" sz="1400" dirty="0"/>
              <a:t>Academic Affairs</a:t>
            </a:r>
          </a:p>
          <a:p>
            <a:pPr marL="0" indent="0">
              <a:buNone/>
            </a:pPr>
            <a:r>
              <a:rPr lang="en-US" sz="1400" dirty="0"/>
              <a:t>NFLP Application/Acceptance Support</a:t>
            </a:r>
          </a:p>
          <a:p>
            <a:pPr marL="0" indent="0">
              <a:buNone/>
            </a:pPr>
            <a:r>
              <a:rPr lang="en-US" sz="1400" dirty="0">
                <a:hlinkClick r:id="rId2"/>
              </a:rPr>
              <a:t>SON-AcademicAffairs@jhu.edu</a:t>
            </a:r>
            <a:endParaRPr lang="en-US" sz="1400" dirty="0"/>
          </a:p>
          <a:p>
            <a:pPr marL="0" indent="0">
              <a:buNone/>
            </a:pPr>
            <a:endParaRPr lang="en-US" sz="1400" dirty="0"/>
          </a:p>
          <a:p>
            <a:pPr marL="0" indent="0">
              <a:buNone/>
            </a:pPr>
            <a:r>
              <a:rPr lang="en-US" sz="1400" dirty="0"/>
              <a:t>Sherrod Wilkerson</a:t>
            </a:r>
          </a:p>
          <a:p>
            <a:pPr marL="0" indent="0">
              <a:buNone/>
            </a:pPr>
            <a:r>
              <a:rPr lang="en-US" sz="1400" dirty="0"/>
              <a:t>Director Financial Aid</a:t>
            </a:r>
          </a:p>
          <a:p>
            <a:pPr marL="0" indent="0">
              <a:buNone/>
            </a:pPr>
            <a:r>
              <a:rPr lang="en-US" sz="1400" dirty="0">
                <a:hlinkClick r:id="rId3"/>
              </a:rPr>
              <a:t>swilker6@jhu.edu</a:t>
            </a:r>
            <a:r>
              <a:rPr lang="en-US" sz="1400" dirty="0"/>
              <a:t> </a:t>
            </a:r>
          </a:p>
          <a:p>
            <a:pPr marL="0" indent="0">
              <a:buNone/>
            </a:pPr>
            <a:endParaRPr lang="en-US" sz="1400" dirty="0"/>
          </a:p>
          <a:p>
            <a:pPr marL="0" indent="0">
              <a:buNone/>
            </a:pPr>
            <a:r>
              <a:rPr lang="en-US" sz="1400" b="1" dirty="0"/>
              <a:t>Post Graduation:</a:t>
            </a:r>
          </a:p>
          <a:p>
            <a:pPr marL="0" indent="0">
              <a:buNone/>
            </a:pPr>
            <a:r>
              <a:rPr lang="en-US" sz="1400" dirty="0"/>
              <a:t>Tricia Thompson</a:t>
            </a:r>
          </a:p>
          <a:p>
            <a:pPr marL="0" indent="0">
              <a:buNone/>
            </a:pPr>
            <a:r>
              <a:rPr lang="en-US" sz="1400" dirty="0"/>
              <a:t>Accountant/Student Loans</a:t>
            </a:r>
          </a:p>
          <a:p>
            <a:pPr marL="0" indent="0">
              <a:buNone/>
            </a:pPr>
            <a:r>
              <a:rPr lang="en-US" sz="1400" dirty="0"/>
              <a:t>ECSI Loan Servicing </a:t>
            </a:r>
          </a:p>
          <a:p>
            <a:pPr marL="0" indent="0">
              <a:buNone/>
            </a:pPr>
            <a:r>
              <a:rPr lang="en-US" sz="1400" u="sng" dirty="0">
                <a:solidFill>
                  <a:srgbClr val="0000FF"/>
                </a:solidFill>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pthompson@jhu.edu</a:t>
            </a:r>
            <a:endParaRPr lang="en-US" sz="1400" dirty="0"/>
          </a:p>
          <a:p>
            <a:pPr marL="0" indent="0">
              <a:buNone/>
            </a:pPr>
            <a:endParaRPr lang="en-US" sz="1400" dirty="0"/>
          </a:p>
        </p:txBody>
      </p:sp>
    </p:spTree>
    <p:extLst>
      <p:ext uri="{BB962C8B-B14F-4D97-AF65-F5344CB8AC3E}">
        <p14:creationId xmlns:p14="http://schemas.microsoft.com/office/powerpoint/2010/main" val="250378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What is NFLP?</a:t>
            </a:r>
          </a:p>
        </p:txBody>
      </p:sp>
      <p:sp>
        <p:nvSpPr>
          <p:cNvPr id="3" name="Content Placeholder 2"/>
          <p:cNvSpPr>
            <a:spLocks noGrp="1"/>
          </p:cNvSpPr>
          <p:nvPr>
            <p:ph idx="1"/>
          </p:nvPr>
        </p:nvSpPr>
        <p:spPr>
          <a:xfrm>
            <a:off x="457200" y="2546556"/>
            <a:ext cx="8229600" cy="3579608"/>
          </a:xfrm>
        </p:spPr>
        <p:txBody>
          <a:bodyPr>
            <a:noAutofit/>
          </a:bodyPr>
          <a:lstStyle/>
          <a:p>
            <a:pPr marL="0" indent="0">
              <a:buNone/>
            </a:pPr>
            <a:r>
              <a:rPr lang="en-US" sz="2800" dirty="0"/>
              <a:t>The Nurse Faculty Loan Program (NFLP) is a loan forgiveness program that prepares and trains qualified nurse educators to </a:t>
            </a:r>
            <a:r>
              <a:rPr lang="en-US" sz="2800" b="1" dirty="0"/>
              <a:t>fill faculty vacancies </a:t>
            </a:r>
            <a:r>
              <a:rPr lang="en-US" sz="2800" dirty="0"/>
              <a:t>and increase the number of </a:t>
            </a:r>
            <a:r>
              <a:rPr lang="en-US" sz="2800" b="1" dirty="0"/>
              <a:t>trained nurse preceptors </a:t>
            </a:r>
            <a:r>
              <a:rPr lang="en-US" sz="2800" dirty="0"/>
              <a:t>entering the workforce. In exchange for employment as a nurse faculty following graduation, the program authorizes cancelation of up to 85% of the loan.</a:t>
            </a:r>
          </a:p>
        </p:txBody>
      </p:sp>
    </p:spTree>
    <p:extLst>
      <p:ext uri="{BB962C8B-B14F-4D97-AF65-F5344CB8AC3E}">
        <p14:creationId xmlns:p14="http://schemas.microsoft.com/office/powerpoint/2010/main" val="10917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Qualified Academic Programs</a:t>
            </a:r>
          </a:p>
        </p:txBody>
      </p:sp>
      <p:sp>
        <p:nvSpPr>
          <p:cNvPr id="3" name="Content Placeholder 2"/>
          <p:cNvSpPr>
            <a:spLocks noGrp="1"/>
          </p:cNvSpPr>
          <p:nvPr>
            <p:ph idx="1"/>
          </p:nvPr>
        </p:nvSpPr>
        <p:spPr>
          <a:xfrm>
            <a:off x="457200" y="2546556"/>
            <a:ext cx="8229600" cy="3579608"/>
          </a:xfrm>
        </p:spPr>
        <p:txBody>
          <a:bodyPr>
            <a:normAutofit/>
          </a:bodyPr>
          <a:lstStyle/>
          <a:p>
            <a:pPr marL="0" indent="0">
              <a:buNone/>
            </a:pPr>
            <a:r>
              <a:rPr lang="en-US" dirty="0"/>
              <a:t>Students must be enrolled in one of the following programs to apply for NFLP funding:</a:t>
            </a:r>
          </a:p>
          <a:p>
            <a:pPr marL="914400" indent="-452438"/>
            <a:r>
              <a:rPr lang="en-US" dirty="0"/>
              <a:t>DNP Executive</a:t>
            </a:r>
          </a:p>
          <a:p>
            <a:pPr marL="914400" indent="-452438"/>
            <a:r>
              <a:rPr lang="en-US" dirty="0"/>
              <a:t>DNP Advanced Practice</a:t>
            </a:r>
          </a:p>
          <a:p>
            <a:pPr marL="914400" indent="-452438"/>
            <a:r>
              <a:rPr lang="en-US" dirty="0"/>
              <a:t>DNP/PhD</a:t>
            </a:r>
          </a:p>
          <a:p>
            <a:pPr marL="914400" indent="-452438"/>
            <a:r>
              <a:rPr lang="en-US" dirty="0"/>
              <a:t>PhD</a:t>
            </a:r>
          </a:p>
        </p:txBody>
      </p:sp>
    </p:spTree>
    <p:extLst>
      <p:ext uri="{BB962C8B-B14F-4D97-AF65-F5344CB8AC3E}">
        <p14:creationId xmlns:p14="http://schemas.microsoft.com/office/powerpoint/2010/main" val="4078062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Student Qualifications</a:t>
            </a:r>
          </a:p>
        </p:txBody>
      </p:sp>
      <p:sp>
        <p:nvSpPr>
          <p:cNvPr id="3" name="Content Placeholder 2"/>
          <p:cNvSpPr>
            <a:spLocks noGrp="1"/>
          </p:cNvSpPr>
          <p:nvPr>
            <p:ph idx="1"/>
          </p:nvPr>
        </p:nvSpPr>
        <p:spPr>
          <a:xfrm>
            <a:off x="457200" y="2546556"/>
            <a:ext cx="8229600" cy="3579608"/>
          </a:xfrm>
        </p:spPr>
        <p:txBody>
          <a:bodyPr>
            <a:normAutofit fontScale="85000" lnSpcReduction="20000"/>
          </a:bodyPr>
          <a:lstStyle/>
          <a:p>
            <a:pPr marL="0" indent="0">
              <a:buNone/>
            </a:pPr>
            <a:r>
              <a:rPr lang="en-US" dirty="0"/>
              <a:t>At JHSON, to qualify for NFLP, students must meet the following criteria:</a:t>
            </a:r>
          </a:p>
          <a:p>
            <a:pPr marL="914400" lvl="1" indent="-457200">
              <a:buFont typeface="+mj-lt"/>
              <a:buAutoNum type="arabicPeriod"/>
            </a:pPr>
            <a:r>
              <a:rPr lang="en-US" dirty="0"/>
              <a:t>Be a U.S. citizen or national of the U.S., or a lawful permanent resident of the US and its territories.</a:t>
            </a:r>
          </a:p>
          <a:p>
            <a:pPr marL="914400" lvl="1" indent="-457200">
              <a:buFont typeface="+mj-lt"/>
              <a:buAutoNum type="arabicPeriod"/>
            </a:pPr>
            <a:r>
              <a:rPr lang="en-US" dirty="0"/>
              <a:t>Be enrolled full-time or part-time in a Doctoral advanced nursing education program.</a:t>
            </a:r>
          </a:p>
          <a:p>
            <a:pPr marL="914400" lvl="1" indent="-457200">
              <a:buFont typeface="+mj-lt"/>
              <a:buAutoNum type="arabicPeriod"/>
            </a:pPr>
            <a:r>
              <a:rPr lang="en-US" dirty="0"/>
              <a:t>Maintain good academic standing as defined by the lending institution.</a:t>
            </a:r>
          </a:p>
          <a:p>
            <a:pPr marL="914400" lvl="1" indent="-457200">
              <a:buFont typeface="+mj-lt"/>
              <a:buAutoNum type="arabicPeriod"/>
            </a:pPr>
            <a:r>
              <a:rPr lang="en-US" dirty="0"/>
              <a:t>Have no judgment liens entered against him/her based on the default on a federal debt, 28 U.S.C. 3201(e).</a:t>
            </a:r>
          </a:p>
        </p:txBody>
      </p:sp>
    </p:spTree>
    <p:extLst>
      <p:ext uri="{BB962C8B-B14F-4D97-AF65-F5344CB8AC3E}">
        <p14:creationId xmlns:p14="http://schemas.microsoft.com/office/powerpoint/2010/main" val="150373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35"/>
            <a:ext cx="8229600" cy="1143000"/>
          </a:xfrm>
        </p:spPr>
        <p:txBody>
          <a:bodyPr/>
          <a:lstStyle/>
          <a:p>
            <a:r>
              <a:rPr lang="en-US" dirty="0"/>
              <a:t>Financial Information</a:t>
            </a:r>
          </a:p>
        </p:txBody>
      </p:sp>
      <p:sp>
        <p:nvSpPr>
          <p:cNvPr id="3" name="Content Placeholder 2"/>
          <p:cNvSpPr>
            <a:spLocks noGrp="1"/>
          </p:cNvSpPr>
          <p:nvPr>
            <p:ph idx="1"/>
          </p:nvPr>
        </p:nvSpPr>
        <p:spPr>
          <a:xfrm>
            <a:off x="457200" y="2361535"/>
            <a:ext cx="8229600" cy="1762409"/>
          </a:xfrm>
        </p:spPr>
        <p:txBody>
          <a:bodyPr>
            <a:normAutofit fontScale="70000" lnSpcReduction="20000"/>
          </a:bodyPr>
          <a:lstStyle/>
          <a:p>
            <a:pPr marL="0" indent="0">
              <a:buNone/>
            </a:pPr>
            <a:r>
              <a:rPr lang="en-US" dirty="0"/>
              <a:t>The maximum amount of funding a student can receive is up to $40,000 per year. A student can also be funded for up to 5 years. However, there is limited funding so students are not guaranteed NFLP funding in any specific amount or for any number of years. Students need to reapply for funding each year. </a:t>
            </a:r>
          </a:p>
          <a:p>
            <a:pPr marL="0" indent="0">
              <a:buNone/>
            </a:pPr>
            <a:endParaRPr lang="en-US" dirty="0"/>
          </a:p>
        </p:txBody>
      </p:sp>
      <p:sp>
        <p:nvSpPr>
          <p:cNvPr id="5" name="TextBox 4"/>
          <p:cNvSpPr txBox="1"/>
          <p:nvPr/>
        </p:nvSpPr>
        <p:spPr>
          <a:xfrm>
            <a:off x="1279779" y="4189506"/>
            <a:ext cx="1808729" cy="1569660"/>
          </a:xfrm>
          <a:prstGeom prst="rect">
            <a:avLst/>
          </a:prstGeom>
          <a:noFill/>
        </p:spPr>
        <p:txBody>
          <a:bodyPr wrap="square" rtlCol="0">
            <a:spAutoFit/>
          </a:bodyPr>
          <a:lstStyle/>
          <a:p>
            <a:pPr algn="ctr"/>
            <a:r>
              <a:rPr lang="en-US" sz="3200" b="1" dirty="0"/>
              <a:t>Up to $40,000</a:t>
            </a:r>
          </a:p>
          <a:p>
            <a:pPr algn="ctr"/>
            <a:r>
              <a:rPr lang="en-US" sz="3200" b="1" dirty="0"/>
              <a:t>per year</a:t>
            </a:r>
          </a:p>
        </p:txBody>
      </p:sp>
      <p:sp>
        <p:nvSpPr>
          <p:cNvPr id="6" name="Right Arrow 5"/>
          <p:cNvSpPr/>
          <p:nvPr/>
        </p:nvSpPr>
        <p:spPr>
          <a:xfrm>
            <a:off x="3511296" y="4672584"/>
            <a:ext cx="2121408" cy="6035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TextBox 6"/>
          <p:cNvSpPr txBox="1"/>
          <p:nvPr/>
        </p:nvSpPr>
        <p:spPr>
          <a:xfrm>
            <a:off x="6055492" y="4189506"/>
            <a:ext cx="1808729" cy="1569660"/>
          </a:xfrm>
          <a:prstGeom prst="rect">
            <a:avLst/>
          </a:prstGeom>
          <a:noFill/>
        </p:spPr>
        <p:txBody>
          <a:bodyPr wrap="square" rtlCol="0">
            <a:spAutoFit/>
          </a:bodyPr>
          <a:lstStyle/>
          <a:p>
            <a:pPr algn="ctr"/>
            <a:r>
              <a:rPr lang="en-US" sz="3200" b="1" dirty="0"/>
              <a:t>Up to 5 years of funding</a:t>
            </a:r>
          </a:p>
        </p:txBody>
      </p:sp>
    </p:spTree>
    <p:extLst>
      <p:ext uri="{BB962C8B-B14F-4D97-AF65-F5344CB8AC3E}">
        <p14:creationId xmlns:p14="http://schemas.microsoft.com/office/powerpoint/2010/main" val="415984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91"/>
            <a:ext cx="8229600" cy="1143000"/>
          </a:xfrm>
        </p:spPr>
        <p:txBody>
          <a:bodyPr/>
          <a:lstStyle/>
          <a:p>
            <a:r>
              <a:rPr lang="en-US" dirty="0"/>
              <a:t>Financial Information</a:t>
            </a:r>
          </a:p>
        </p:txBody>
      </p:sp>
      <p:sp>
        <p:nvSpPr>
          <p:cNvPr id="3" name="Content Placeholder 2"/>
          <p:cNvSpPr>
            <a:spLocks noGrp="1"/>
          </p:cNvSpPr>
          <p:nvPr>
            <p:ph idx="1"/>
          </p:nvPr>
        </p:nvSpPr>
        <p:spPr>
          <a:xfrm>
            <a:off x="244221" y="2123791"/>
            <a:ext cx="3080004" cy="3990975"/>
          </a:xfrm>
        </p:spPr>
        <p:txBody>
          <a:bodyPr>
            <a:normAutofit fontScale="92500" lnSpcReduction="10000"/>
          </a:bodyPr>
          <a:lstStyle/>
          <a:p>
            <a:pPr marL="0" indent="0" algn="ctr">
              <a:buNone/>
            </a:pPr>
            <a:r>
              <a:rPr lang="en-US" dirty="0"/>
              <a:t>Students awarded NFLP funding may cancel 85% of their loan in return for serving four years </a:t>
            </a:r>
            <a:r>
              <a:rPr lang="en-US" b="1" dirty="0"/>
              <a:t>full-time</a:t>
            </a:r>
            <a:r>
              <a:rPr lang="en-US" dirty="0"/>
              <a:t> as faculty in any accredited school of nursing.</a:t>
            </a:r>
          </a:p>
          <a:p>
            <a:pPr marL="0" indent="0" algn="ctr">
              <a:buNone/>
            </a:pPr>
            <a:endParaRPr lang="en-US" dirty="0"/>
          </a:p>
          <a:p>
            <a:pPr marL="0" indent="0" algn="ctr">
              <a:buNone/>
            </a:pPr>
            <a:endParaRPr lang="en-US" dirty="0"/>
          </a:p>
        </p:txBody>
      </p:sp>
      <p:graphicFrame>
        <p:nvGraphicFramePr>
          <p:cNvPr id="6" name="Diagram 5"/>
          <p:cNvGraphicFramePr/>
          <p:nvPr>
            <p:extLst>
              <p:ext uri="{D42A27DB-BD31-4B8C-83A1-F6EECF244321}">
                <p14:modId xmlns:p14="http://schemas.microsoft.com/office/powerpoint/2010/main" val="3544627386"/>
              </p:ext>
            </p:extLst>
          </p:nvPr>
        </p:nvGraphicFramePr>
        <p:xfrm>
          <a:off x="3603117" y="2101566"/>
          <a:ext cx="5219700" cy="401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388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91"/>
            <a:ext cx="8229600" cy="1143000"/>
          </a:xfrm>
        </p:spPr>
        <p:txBody>
          <a:bodyPr/>
          <a:lstStyle/>
          <a:p>
            <a:r>
              <a:rPr lang="en-US" dirty="0"/>
              <a:t>Financial Information</a:t>
            </a:r>
          </a:p>
        </p:txBody>
      </p:sp>
      <p:sp>
        <p:nvSpPr>
          <p:cNvPr id="3" name="Content Placeholder 2"/>
          <p:cNvSpPr>
            <a:spLocks noGrp="1"/>
          </p:cNvSpPr>
          <p:nvPr>
            <p:ph idx="1"/>
          </p:nvPr>
        </p:nvSpPr>
        <p:spPr>
          <a:xfrm>
            <a:off x="314324" y="2138148"/>
            <a:ext cx="4019551" cy="3857768"/>
          </a:xfrm>
        </p:spPr>
        <p:txBody>
          <a:bodyPr>
            <a:normAutofit fontScale="70000" lnSpcReduction="20000"/>
          </a:bodyPr>
          <a:lstStyle/>
          <a:p>
            <a:pPr marL="0" indent="0">
              <a:buNone/>
            </a:pPr>
            <a:r>
              <a:rPr lang="en-US" dirty="0"/>
              <a:t>Upon completion of years </a:t>
            </a:r>
            <a:br>
              <a:rPr lang="en-US" dirty="0"/>
            </a:br>
            <a:r>
              <a:rPr lang="en-US" dirty="0"/>
              <a:t>1, 2, and 3 as a full-time nursing faculty, NFLP recipients will have 20% of their loan cancelled after each year. After the fourth year, 25% of the loan will be cancelled. NFLP recipients must work for four consecutive years as full-time nursing faculty, advanced practice nurse preceptor, practice in underserved or rural communities (or a combination) to receive the 85% cancellation.</a:t>
            </a:r>
          </a:p>
        </p:txBody>
      </p:sp>
      <p:graphicFrame>
        <p:nvGraphicFramePr>
          <p:cNvPr id="4" name="Diagram 3"/>
          <p:cNvGraphicFramePr/>
          <p:nvPr>
            <p:extLst>
              <p:ext uri="{D42A27DB-BD31-4B8C-83A1-F6EECF244321}">
                <p14:modId xmlns:p14="http://schemas.microsoft.com/office/powerpoint/2010/main" val="577068066"/>
              </p:ext>
            </p:extLst>
          </p:nvPr>
        </p:nvGraphicFramePr>
        <p:xfrm>
          <a:off x="4552950" y="2247616"/>
          <a:ext cx="4324349" cy="3638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49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91"/>
            <a:ext cx="8229600" cy="1143000"/>
          </a:xfrm>
        </p:spPr>
        <p:txBody>
          <a:bodyPr/>
          <a:lstStyle/>
          <a:p>
            <a:r>
              <a:rPr lang="en-US" dirty="0"/>
              <a:t>Financial Information</a:t>
            </a:r>
          </a:p>
        </p:txBody>
      </p:sp>
      <p:sp>
        <p:nvSpPr>
          <p:cNvPr id="3" name="Content Placeholder 2"/>
          <p:cNvSpPr>
            <a:spLocks noGrp="1"/>
          </p:cNvSpPr>
          <p:nvPr>
            <p:ph idx="1"/>
          </p:nvPr>
        </p:nvSpPr>
        <p:spPr>
          <a:xfrm>
            <a:off x="457200" y="2171132"/>
            <a:ext cx="8229600" cy="1819560"/>
          </a:xfrm>
        </p:spPr>
        <p:txBody>
          <a:bodyPr>
            <a:normAutofit fontScale="85000" lnSpcReduction="20000"/>
          </a:bodyPr>
          <a:lstStyle/>
          <a:p>
            <a:pPr marL="0" indent="0">
              <a:buNone/>
            </a:pPr>
            <a:r>
              <a:rPr lang="en-US" dirty="0"/>
              <a:t>The remaining 15% of the loan that is not cancelled is paid back by the NFLP recipient over 10 years at an interest rate of 3%. However, NFLP borrowers may, at his or her option, and without penalty, prepay all or any part of the loan at any time. </a:t>
            </a:r>
          </a:p>
        </p:txBody>
      </p:sp>
      <p:graphicFrame>
        <p:nvGraphicFramePr>
          <p:cNvPr id="5" name="Diagram 4"/>
          <p:cNvGraphicFramePr/>
          <p:nvPr>
            <p:extLst>
              <p:ext uri="{D42A27DB-BD31-4B8C-83A1-F6EECF244321}">
                <p14:modId xmlns:p14="http://schemas.microsoft.com/office/powerpoint/2010/main" val="1519453777"/>
              </p:ext>
            </p:extLst>
          </p:nvPr>
        </p:nvGraphicFramePr>
        <p:xfrm>
          <a:off x="457200" y="3555999"/>
          <a:ext cx="8229600" cy="3302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905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8727"/>
            <a:ext cx="8229600" cy="1014711"/>
          </a:xfrm>
        </p:spPr>
        <p:txBody>
          <a:bodyPr>
            <a:normAutofit/>
          </a:bodyPr>
          <a:lstStyle/>
          <a:p>
            <a:r>
              <a:rPr lang="en-US" dirty="0"/>
              <a:t>Award Process &amp; Requirements</a:t>
            </a:r>
          </a:p>
        </p:txBody>
      </p:sp>
      <p:sp>
        <p:nvSpPr>
          <p:cNvPr id="3" name="Content Placeholder 2"/>
          <p:cNvSpPr>
            <a:spLocks noGrp="1"/>
          </p:cNvSpPr>
          <p:nvPr>
            <p:ph idx="1"/>
          </p:nvPr>
        </p:nvSpPr>
        <p:spPr>
          <a:xfrm>
            <a:off x="506627" y="2013438"/>
            <a:ext cx="8130746" cy="4335148"/>
          </a:xfrm>
        </p:spPr>
        <p:txBody>
          <a:bodyPr>
            <a:normAutofit fontScale="77500" lnSpcReduction="20000"/>
          </a:bodyPr>
          <a:lstStyle/>
          <a:p>
            <a:r>
              <a:rPr lang="en-US" dirty="0"/>
              <a:t>Fund balance is awarded to qualified applicants with a preference recognized for continuing students.</a:t>
            </a:r>
          </a:p>
          <a:p>
            <a:r>
              <a:rPr lang="en-US" dirty="0"/>
              <a:t>Selection committee reviews applicants and fit with NFLP award criteria. </a:t>
            </a:r>
          </a:p>
          <a:p>
            <a:r>
              <a:rPr lang="en-US" dirty="0"/>
              <a:t>The number and award amounts are determined.</a:t>
            </a:r>
          </a:p>
          <a:p>
            <a:r>
              <a:rPr lang="en-US" dirty="0"/>
              <a:t>Applicants are notified.</a:t>
            </a:r>
          </a:p>
          <a:p>
            <a:r>
              <a:rPr lang="en-US" dirty="0"/>
              <a:t>Awardees must: </a:t>
            </a:r>
          </a:p>
          <a:p>
            <a:pPr marL="914400" lvl="1" indent="-514350">
              <a:buFont typeface="+mj-lt"/>
              <a:buAutoNum type="arabicPeriod"/>
            </a:pPr>
            <a:r>
              <a:rPr lang="en-US" dirty="0"/>
              <a:t>Accept the award</a:t>
            </a:r>
          </a:p>
          <a:p>
            <a:pPr marL="914400" lvl="1" indent="-514350">
              <a:buFont typeface="+mj-lt"/>
              <a:buAutoNum type="arabicPeriod"/>
            </a:pPr>
            <a:r>
              <a:rPr lang="en-US" dirty="0"/>
              <a:t>Sign the promissory note</a:t>
            </a:r>
          </a:p>
          <a:p>
            <a:pPr marL="914400" lvl="1" indent="-514350">
              <a:buFont typeface="+mj-lt"/>
              <a:buAutoNum type="arabicPeriod"/>
            </a:pPr>
            <a:r>
              <a:rPr lang="en-US" dirty="0"/>
              <a:t>Meet recipient requirements during the program</a:t>
            </a:r>
          </a:p>
          <a:p>
            <a:pPr marL="914400" lvl="1" indent="-514350">
              <a:buFont typeface="+mj-lt"/>
              <a:buAutoNum type="arabicPeriod"/>
            </a:pPr>
            <a:r>
              <a:rPr lang="en-US" dirty="0"/>
              <a:t>Complete exit interview at graduation</a:t>
            </a:r>
          </a:p>
          <a:p>
            <a:pPr marL="914400" lvl="1" indent="-514350">
              <a:buFont typeface="+mj-lt"/>
              <a:buAutoNum type="arabicPeriod"/>
            </a:pPr>
            <a:r>
              <a:rPr lang="en-US" dirty="0"/>
              <a:t>Satisfy service obligations and 15% loan repayment</a:t>
            </a:r>
          </a:p>
        </p:txBody>
      </p:sp>
    </p:spTree>
    <p:extLst>
      <p:ext uri="{BB962C8B-B14F-4D97-AF65-F5344CB8AC3E}">
        <p14:creationId xmlns:p14="http://schemas.microsoft.com/office/powerpoint/2010/main" val="3014345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1BA70007871F4F930899FDE7B8BBF4" ma:contentTypeVersion="0" ma:contentTypeDescription="Create a new document." ma:contentTypeScope="" ma:versionID="064653760b387c31ad76af7974ca279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7965B9-B037-4B2B-A8AE-7B43F7B169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FEE176-3DD3-4291-857E-829EB5CB8394}">
  <ds:schemaRefs>
    <ds:schemaRef ds:uri="http://schemas.microsoft.com/sharepoint/v3/contenttype/forms"/>
  </ds:schemaRefs>
</ds:datastoreItem>
</file>

<file path=customXml/itemProps3.xml><?xml version="1.0" encoding="utf-8"?>
<ds:datastoreItem xmlns:ds="http://schemas.openxmlformats.org/officeDocument/2006/customXml" ds:itemID="{20D65163-044C-458A-8584-50016C7B84AA}">
  <ds:schemaRefs>
    <ds:schemaRef ds:uri="http://purl.org/dc/elements/1.1/"/>
    <ds:schemaRef ds:uri="http://www.w3.org/XML/1998/namespace"/>
    <ds:schemaRef ds:uri="http://purl.org/dc/dcmitype/"/>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1255</TotalTime>
  <Words>1722</Words>
  <Application>Microsoft Office PowerPoint</Application>
  <PresentationFormat>On-screen Show (4:3)</PresentationFormat>
  <Paragraphs>131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Garamond</vt:lpstr>
      <vt:lpstr>Office Theme</vt:lpstr>
      <vt:lpstr>Nurse Faculty Loan Program (NFLP)</vt:lpstr>
      <vt:lpstr>What is NFLP?</vt:lpstr>
      <vt:lpstr>Qualified Academic Programs</vt:lpstr>
      <vt:lpstr>Student Qualifications</vt:lpstr>
      <vt:lpstr>Financial Information</vt:lpstr>
      <vt:lpstr>Financial Information</vt:lpstr>
      <vt:lpstr>Financial Information</vt:lpstr>
      <vt:lpstr>Financial Information</vt:lpstr>
      <vt:lpstr>Award Process &amp; Requirements</vt:lpstr>
      <vt:lpstr>NFLP Grant Recipient Requirements</vt:lpstr>
      <vt:lpstr>NECO Course Options</vt:lpstr>
      <vt:lpstr>NECO Course Options</vt:lpstr>
      <vt:lpstr>Application Dates</vt:lpstr>
      <vt:lpstr>Expectations After Graduation</vt:lpstr>
      <vt:lpstr>What If?</vt:lpstr>
      <vt:lpstr>What If?</vt:lpstr>
      <vt:lpstr>Common Questions</vt:lpstr>
      <vt:lpstr>Where Can I Find All This Information and the Application?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MarCom</dc:creator>
  <cp:lastModifiedBy>Julia Wilson</cp:lastModifiedBy>
  <cp:revision>80</cp:revision>
  <cp:lastPrinted>2020-07-21T19:18:58Z</cp:lastPrinted>
  <dcterms:created xsi:type="dcterms:W3CDTF">2014-08-22T13:49:21Z</dcterms:created>
  <dcterms:modified xsi:type="dcterms:W3CDTF">2023-08-24T17:18:22Z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0x0101005D1BA70007871F4F930899FDE7B8BBF4</vt:lpwstr>
  </property>
</Properties>
</file>