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5" r:id="rId6"/>
    <p:sldId id="307" r:id="rId7"/>
    <p:sldId id="308" r:id="rId8"/>
    <p:sldId id="320" r:id="rId9"/>
    <p:sldId id="313" r:id="rId10"/>
    <p:sldId id="312" r:id="rId11"/>
    <p:sldId id="315" r:id="rId12"/>
    <p:sldId id="316" r:id="rId13"/>
    <p:sldId id="321" r:id="rId14"/>
    <p:sldId id="317" r:id="rId15"/>
    <p:sldId id="318" r:id="rId16"/>
    <p:sldId id="319" r:id="rId17"/>
  </p:sldIdLst>
  <p:sldSz cx="12192000" cy="6858000"/>
  <p:notesSz cx="7010400" cy="9296400"/>
  <p:embeddedFontLst>
    <p:embeddedFont>
      <p:font typeface="Open Sans ExtraBold" panose="020B0604020202020204" charset="0"/>
      <p:bold r:id="rId20"/>
      <p:italic r:id="rId21"/>
      <p:boldItalic r:id="rId22"/>
    </p:embeddedFont>
    <p:embeddedFont>
      <p:font typeface="Open Sans Light" panose="020B0604020202020204" charset="0"/>
      <p:regular r:id="rId23"/>
      <p:italic r:id="rId24"/>
    </p:embeddedFont>
    <p:embeddedFont>
      <p:font typeface="Open Sans Light ITALIC" panose="020B0604020202020204" charset="0"/>
      <p: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lumbus, Megan (NIH/OD) [E]" initials="CM([ [2]" lastIdx="7" clrIdx="6">
    <p:extLst>
      <p:ext uri="{19B8F6BF-5375-455C-9EA6-DF929625EA0E}">
        <p15:presenceInfo xmlns:p15="http://schemas.microsoft.com/office/powerpoint/2012/main" userId="S::columbum@nih.gov::a814b567-0fe2-4d52-b753-aca9f82d8869" providerId="AD"/>
      </p:ext>
    </p:extLst>
  </p:cmAuthor>
  <p:cmAuthor id="1" name="Evan Wowk" initials="EW" lastIdx="4" clrIdx="0">
    <p:extLst>
      <p:ext uri="{19B8F6BF-5375-455C-9EA6-DF929625EA0E}">
        <p15:presenceInfo xmlns:p15="http://schemas.microsoft.com/office/powerpoint/2012/main" userId="Evan Wowk" providerId="None"/>
      </p:ext>
    </p:extLst>
  </p:cmAuthor>
  <p:cmAuthor id="2" name="Dean, Sophie (NIH/OD) [C]" initials="DS([" lastIdx="6" clrIdx="1">
    <p:extLst>
      <p:ext uri="{19B8F6BF-5375-455C-9EA6-DF929625EA0E}">
        <p15:presenceInfo xmlns:p15="http://schemas.microsoft.com/office/powerpoint/2012/main" userId="S-1-5-21-12604286-656692736-1848903544-928839" providerId="AD"/>
      </p:ext>
    </p:extLst>
  </p:cmAuthor>
  <p:cmAuthor id="3" name="Sullivan, Elyse (NIH/OD) [E]" initials="SE([" lastIdx="6" clrIdx="2">
    <p:extLst>
      <p:ext uri="{19B8F6BF-5375-455C-9EA6-DF929625EA0E}">
        <p15:presenceInfo xmlns:p15="http://schemas.microsoft.com/office/powerpoint/2012/main" userId="S-1-5-21-12604286-656692736-1848903544-685449" providerId="AD"/>
      </p:ext>
    </p:extLst>
  </p:cmAuthor>
  <p:cmAuthor id="4" name="Columbus, Megan (NIH/OD) [E]" initials="CM([" lastIdx="6" clrIdx="3">
    <p:extLst>
      <p:ext uri="{19B8F6BF-5375-455C-9EA6-DF929625EA0E}">
        <p15:presenceInfo xmlns:p15="http://schemas.microsoft.com/office/powerpoint/2012/main" userId="S-1-5-21-12604286-656692736-1848903544-75418" providerId="AD"/>
      </p:ext>
    </p:extLst>
  </p:cmAuthor>
  <p:cmAuthor id="5" name="Dean, Sophie (NIH/OD) [C]" initials="DS([ [2]" lastIdx="12" clrIdx="4">
    <p:extLst>
      <p:ext uri="{19B8F6BF-5375-455C-9EA6-DF929625EA0E}">
        <p15:presenceInfo xmlns:p15="http://schemas.microsoft.com/office/powerpoint/2012/main" userId="S::deansa@nih.gov::b9b6c99b-8a52-4144-81e4-ca1e0f53be8f" providerId="AD"/>
      </p:ext>
    </p:extLst>
  </p:cmAuthor>
  <p:cmAuthor id="6" name="Sullivan, Elyse (NIH/OD) [E]" initials="SE([ [2]" lastIdx="9" clrIdx="5">
    <p:extLst>
      <p:ext uri="{19B8F6BF-5375-455C-9EA6-DF929625EA0E}">
        <p15:presenceInfo xmlns:p15="http://schemas.microsoft.com/office/powerpoint/2012/main" userId="S::sullivanem@nih.gov::60664c28-7ed0-44d7-9ca1-061e1533cf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396"/>
    <a:srgbClr val="59A80F"/>
    <a:srgbClr val="008080"/>
    <a:srgbClr val="FFFFFF"/>
    <a:srgbClr val="616265"/>
    <a:srgbClr val="0F7FC9"/>
    <a:srgbClr val="55A995"/>
    <a:srgbClr val="ABD5CB"/>
    <a:srgbClr val="000000"/>
    <a:srgbClr val="013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7" autoAdjust="0"/>
    <p:restoredTop sz="95232" autoAdjust="0"/>
  </p:normalViewPr>
  <p:slideViewPr>
    <p:cSldViewPr snapToGrid="0">
      <p:cViewPr varScale="1">
        <p:scale>
          <a:sx n="66" d="100"/>
          <a:sy n="66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27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81982-FD8B-4557-AA9F-C38C0C914B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195A5-2775-42BA-A96A-B5878F8871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E80EA6-E01D-4D7F-8FC8-C686EEBFB8B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B6D30-58C2-469B-A61D-6A94B14BE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4AE37-13C7-4FAD-8DA3-D7482BE19B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E75DF9-316E-44DA-9308-C623ED40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F8B03B-F6A5-45A5-9EDA-61BAA85D779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85629E-846D-43D2-99D5-7F47A126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5629E-846D-43D2-99D5-7F47A1261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">
            <a:extLst>
              <a:ext uri="{FF2B5EF4-FFF2-40B4-BE49-F238E27FC236}">
                <a16:creationId xmlns:a16="http://schemas.microsoft.com/office/drawing/2014/main" id="{13A73589-92E1-4286-887D-1299FB3A707E}"/>
              </a:ext>
            </a:extLst>
          </p:cNvPr>
          <p:cNvSpPr/>
          <p:nvPr userDrawn="1"/>
        </p:nvSpPr>
        <p:spPr>
          <a:xfrm>
            <a:off x="0" y="6429022"/>
            <a:ext cx="12192000" cy="428978"/>
          </a:xfrm>
          <a:prstGeom prst="rect">
            <a:avLst/>
          </a:prstGeom>
          <a:solidFill>
            <a:srgbClr val="01539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National Institutes of Health Office of Extramural Healt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766" y="5602466"/>
            <a:ext cx="3298110" cy="511242"/>
          </a:xfrm>
          <a:prstGeom prst="rect">
            <a:avLst/>
          </a:prstGeom>
        </p:spPr>
      </p:pic>
      <p:sp>
        <p:nvSpPr>
          <p:cNvPr id="38" name="Content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cap="all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8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6" name="Rectangle">
            <a:extLst>
              <a:ext uri="{FF2B5EF4-FFF2-40B4-BE49-F238E27FC236}">
                <a16:creationId xmlns:a16="http://schemas.microsoft.com/office/drawing/2014/main" id="{8F1EE22A-6664-4420-B4FC-3AF6C5498B2F}"/>
              </a:ext>
            </a:extLst>
          </p:cNvPr>
          <p:cNvSpPr/>
          <p:nvPr userDrawn="1"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15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53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66484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Conten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55248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Conten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55248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 userDrawn="1"/>
        </p:nvSpPr>
        <p:spPr>
          <a:xfrm>
            <a:off x="8867757" y="2213040"/>
            <a:ext cx="2423160" cy="2423160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3147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 userDrawn="1"/>
        </p:nvSpPr>
        <p:spPr>
          <a:xfrm>
            <a:off x="4884420" y="2213040"/>
            <a:ext cx="2423160" cy="2423160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88574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574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99810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 userDrawn="1"/>
        </p:nvSpPr>
        <p:spPr>
          <a:xfrm>
            <a:off x="901083" y="2213040"/>
            <a:ext cx="2423160" cy="2423160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39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onten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0" name="Conten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4265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566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 userDrawn="1"/>
        </p:nvSpPr>
        <p:spPr>
          <a:xfrm>
            <a:off x="9784841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Conten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856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465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 userDrawn="1"/>
        </p:nvSpPr>
        <p:spPr>
          <a:xfrm>
            <a:off x="6612740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Conten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527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364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 userDrawn="1"/>
        </p:nvSpPr>
        <p:spPr>
          <a:xfrm>
            <a:off x="3440639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" name="Conten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83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740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 userDrawn="1"/>
        </p:nvSpPr>
        <p:spPr>
          <a:xfrm>
            <a:off x="399542" y="2217137"/>
            <a:ext cx="2014249" cy="2014249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35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FE660B7-A519-4F6D-AC19-E715D1BD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4BE94C1-9CFA-48A1-B88B-52BC4FB6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2534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B6617D-9E58-4EA4-99CB-FD577975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EEE61D0D-6AC6-4D70-88E1-3D852CBBA7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31" y="6357383"/>
            <a:ext cx="1765636" cy="275715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9C205272-143A-49BA-8DC7-4FB9F3B5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07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27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59A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National Institutes of Health Office of Extramural Researc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787" y="2835679"/>
            <a:ext cx="4320911" cy="669787"/>
          </a:xfrm>
          <a:prstGeom prst="rect">
            <a:avLst/>
          </a:prstGeom>
        </p:spPr>
      </p:pic>
      <p:sp>
        <p:nvSpPr>
          <p:cNvPr id="4" name="Social media links">
            <a:extLst>
              <a:ext uri="{FF2B5EF4-FFF2-40B4-BE49-F238E27FC236}">
                <a16:creationId xmlns:a16="http://schemas.microsoft.com/office/drawing/2014/main" id="{AB2FF5F1-446D-44F3-9FE1-EC31FDDF6AB8}"/>
              </a:ext>
            </a:extLst>
          </p:cNvPr>
          <p:cNvSpPr txBox="1">
            <a:spLocks/>
          </p:cNvSpPr>
          <p:nvPr userDrawn="1"/>
        </p:nvSpPr>
        <p:spPr>
          <a:xfrm>
            <a:off x="2379513" y="4301389"/>
            <a:ext cx="3136105" cy="1769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0" kern="1200" spc="8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grants.nih.gov/grants/oer.htm</a:t>
            </a:r>
          </a:p>
          <a:p>
            <a:endParaRPr lang="en-US" dirty="0"/>
          </a:p>
          <a:p>
            <a:r>
              <a:rPr lang="en-US" dirty="0"/>
              <a:t>grantsinfo@od.nih.gov</a:t>
            </a:r>
          </a:p>
          <a:p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NIHGrants</a:t>
            </a:r>
            <a:endParaRPr lang="en-US" dirty="0"/>
          </a:p>
        </p:txBody>
      </p:sp>
      <p:sp>
        <p:nvSpPr>
          <p:cNvPr id="5" name="Social media outlets">
            <a:extLst>
              <a:ext uri="{FF2B5EF4-FFF2-40B4-BE49-F238E27FC236}">
                <a16:creationId xmlns:a16="http://schemas.microsoft.com/office/drawing/2014/main" id="{9BE50AA1-DCC3-45CF-871D-89642BE58EAF}"/>
              </a:ext>
            </a:extLst>
          </p:cNvPr>
          <p:cNvSpPr txBox="1">
            <a:spLocks/>
          </p:cNvSpPr>
          <p:nvPr userDrawn="1"/>
        </p:nvSpPr>
        <p:spPr>
          <a:xfrm>
            <a:off x="1295393" y="4373892"/>
            <a:ext cx="1084120" cy="176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WEBSITE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EMAIL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TWITTER 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E961436-BBFD-4DC6-A6BE-820708279F9E}"/>
              </a:ext>
            </a:extLst>
          </p:cNvPr>
          <p:cNvSpPr txBox="1">
            <a:spLocks/>
          </p:cNvSpPr>
          <p:nvPr userDrawn="1"/>
        </p:nvSpPr>
        <p:spPr>
          <a:xfrm>
            <a:off x="890277" y="2554857"/>
            <a:ext cx="3996937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08186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27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25" y="2797722"/>
            <a:ext cx="3604234" cy="669787"/>
          </a:xfrm>
          <a:prstGeom prst="rect">
            <a:avLst/>
          </a:prstGeom>
        </p:spPr>
      </p:pic>
      <p:grpSp>
        <p:nvGrpSpPr>
          <p:cNvPr id="9" name="Social Media">
            <a:extLst>
              <a:ext uri="{FF2B5EF4-FFF2-40B4-BE49-F238E27FC236}">
                <a16:creationId xmlns:a16="http://schemas.microsoft.com/office/drawing/2014/main" id="{06083B14-6B4F-479D-8B23-B1CE88FE19C0}"/>
              </a:ext>
            </a:extLst>
          </p:cNvPr>
          <p:cNvGrpSpPr/>
          <p:nvPr userDrawn="1"/>
        </p:nvGrpSpPr>
        <p:grpSpPr>
          <a:xfrm>
            <a:off x="965200" y="4579453"/>
            <a:ext cx="4268312" cy="1841853"/>
            <a:chOff x="7083777" y="4473575"/>
            <a:chExt cx="4268312" cy="1841853"/>
          </a:xfrm>
        </p:grpSpPr>
        <p:sp>
          <p:nvSpPr>
            <p:cNvPr id="10" name="Social Media Outlets">
              <a:extLst>
                <a:ext uri="{FF2B5EF4-FFF2-40B4-BE49-F238E27FC236}">
                  <a16:creationId xmlns:a16="http://schemas.microsoft.com/office/drawing/2014/main" id="{24D0CE48-B1EE-47F4-9396-6B2667BD5315}"/>
                </a:ext>
              </a:extLst>
            </p:cNvPr>
            <p:cNvSpPr txBox="1">
              <a:spLocks/>
            </p:cNvSpPr>
            <p:nvPr/>
          </p:nvSpPr>
          <p:spPr>
            <a:xfrm>
              <a:off x="7083777" y="4546078"/>
              <a:ext cx="1132207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/>
                <a:t>WEBSITE 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FACEBOOK </a:t>
              </a:r>
            </a:p>
            <a:p>
              <a:pPr algn="l"/>
              <a:endParaRPr lang="en-US" dirty="0"/>
            </a:p>
            <a:p>
              <a:pPr algn="l"/>
              <a:r>
                <a:rPr lang="en-US" dirty="0"/>
                <a:t>TWITTER </a:t>
              </a:r>
            </a:p>
          </p:txBody>
        </p:sp>
        <p:sp>
          <p:nvSpPr>
            <p:cNvPr id="11" name="Social Media Links">
              <a:extLst>
                <a:ext uri="{FF2B5EF4-FFF2-40B4-BE49-F238E27FC236}">
                  <a16:creationId xmlns:a16="http://schemas.microsoft.com/office/drawing/2014/main" id="{2EDF957F-C662-49F4-AB9F-00FEBDF22A24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73575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rippleeffect.com</a:t>
              </a:r>
            </a:p>
            <a:p>
              <a:endParaRPr lang="en-US" dirty="0"/>
            </a:p>
            <a:p>
              <a:r>
                <a:rPr lang="en-US" dirty="0"/>
                <a:t>/</a:t>
              </a:r>
              <a:r>
                <a:rPr lang="en-US" dirty="0" err="1"/>
                <a:t>futurerippler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@</a:t>
              </a:r>
              <a:r>
                <a:rPr lang="en-US" dirty="0" err="1"/>
                <a:t>rippleeffectcom</a:t>
              </a:r>
              <a:endParaRPr lang="en-US" dirty="0"/>
            </a:p>
          </p:txBody>
        </p:sp>
      </p:grpSp>
      <p:sp>
        <p:nvSpPr>
          <p:cNvPr id="8" name="Title">
            <a:extLst>
              <a:ext uri="{FF2B5EF4-FFF2-40B4-BE49-F238E27FC236}">
                <a16:creationId xmlns:a16="http://schemas.microsoft.com/office/drawing/2014/main" id="{D1F73288-C3C5-4AB3-ABE6-23A6BA4058DA}"/>
              </a:ext>
            </a:extLst>
          </p:cNvPr>
          <p:cNvSpPr txBox="1">
            <a:spLocks/>
          </p:cNvSpPr>
          <p:nvPr userDrawn="1"/>
        </p:nvSpPr>
        <p:spPr>
          <a:xfrm>
            <a:off x="260838" y="2283142"/>
            <a:ext cx="5791200" cy="169894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For more information about this template:</a:t>
            </a:r>
          </a:p>
        </p:txBody>
      </p:sp>
    </p:spTree>
    <p:extLst>
      <p:ext uri="{BB962C8B-B14F-4D97-AF65-F5344CB8AC3E}">
        <p14:creationId xmlns:p14="http://schemas.microsoft.com/office/powerpoint/2010/main" val="301071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4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National Institutes of Health Office of Extramural Health logo" descr="National Institutes of Health Office of Extramural Research logo">
            <a:extLst>
              <a:ext uri="{FF2B5EF4-FFF2-40B4-BE49-F238E27FC236}">
                <a16:creationId xmlns:a16="http://schemas.microsoft.com/office/drawing/2014/main" id="{716A99FF-AE70-4566-BE1C-1E98E5B95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955" y="6010604"/>
            <a:ext cx="3298110" cy="51124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 userDrawn="1"/>
        </p:nvSpPr>
        <p:spPr>
          <a:xfrm>
            <a:off x="3777974" y="934648"/>
            <a:ext cx="4658627" cy="431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5BE28392-70FA-4878-9A63-66FDB039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701" y="1933574"/>
            <a:ext cx="3424237" cy="2982913"/>
          </a:xfr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 userDrawn="1"/>
        </p:nvSpPr>
        <p:spPr>
          <a:xfrm>
            <a:off x="4379701" y="1521346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8FAD0E8-2CA1-4F13-BDD9-55DF366FC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8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1pPr>
            <a:lvl2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2pPr>
            <a:lvl3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3pPr>
            <a:lvl4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4pPr>
            <a:lvl5pPr>
              <a:buClr>
                <a:srgbClr val="59A80F"/>
              </a:buClr>
              <a:defRPr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825626"/>
            <a:ext cx="5995988" cy="435133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5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57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59A80F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39992" y="54812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39992" y="52175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92481" y="21572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 userDrawn="1"/>
        </p:nvSpPr>
        <p:spPr>
          <a:xfrm>
            <a:off x="1874215" y="2039018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5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808" y="2192269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Oval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 userDrawn="1"/>
        </p:nvSpPr>
        <p:spPr>
          <a:xfrm>
            <a:off x="4597543" y="2074004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Conten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53382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Conten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653382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05871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 userDrawn="1"/>
        </p:nvSpPr>
        <p:spPr>
          <a:xfrm>
            <a:off x="7087605" y="2192269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95117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Conten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95117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cap="all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47606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 userDrawn="1"/>
        </p:nvSpPr>
        <p:spPr>
          <a:xfrm>
            <a:off x="1929340" y="2192269"/>
            <a:ext cx="2979731" cy="2979731"/>
          </a:xfrm>
          <a:prstGeom prst="ellipse">
            <a:avLst/>
          </a:prstGeom>
          <a:noFill/>
          <a:ln w="38100">
            <a:solidFill>
              <a:srgbClr val="59A8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01539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98AB63A-8ED8-437F-8A3C-B873E13B2A61}"/>
              </a:ext>
            </a:extLst>
          </p:cNvPr>
          <p:cNvSpPr/>
          <p:nvPr userDrawn="1"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3C83ED6-AE85-49B9-94C0-F489E9AB4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National Institutes of Health Office of Extramural Health logo" descr="National Institutes of Health Office of Extramural Research logo">
            <a:extLst>
              <a:ext uri="{FF2B5EF4-FFF2-40B4-BE49-F238E27FC236}">
                <a16:creationId xmlns:a16="http://schemas.microsoft.com/office/drawing/2014/main" id="{90701926-2072-462D-8CF5-A04D1693E08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31" y="6357383"/>
            <a:ext cx="1765636" cy="275715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50" r:id="rId3"/>
    <p:sldLayoutId id="2147483652" r:id="rId4"/>
    <p:sldLayoutId id="2147483664" r:id="rId5"/>
    <p:sldLayoutId id="2147483670" r:id="rId6"/>
    <p:sldLayoutId id="2147483669" r:id="rId7"/>
    <p:sldLayoutId id="2147483668" r:id="rId8"/>
    <p:sldLayoutId id="2147483667" r:id="rId9"/>
    <p:sldLayoutId id="2147483665" r:id="rId10"/>
    <p:sldLayoutId id="2147483666" r:id="rId11"/>
    <p:sldLayoutId id="2147483653" r:id="rId12"/>
    <p:sldLayoutId id="2147483654" r:id="rId13"/>
    <p:sldLayoutId id="2147483655" r:id="rId14"/>
    <p:sldLayoutId id="2147483662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1539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4020202020204" charset="0"/>
          <a:ea typeface="Open Sans" panose="020B0604020202020204" charset="0"/>
          <a:cs typeface="Open Sans" panose="020B060402020202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law.nih.gov/covid-19.htm" TargetMode="External"/><Relationship Id="rId2" Type="http://schemas.openxmlformats.org/officeDocument/2006/relationships/hyperlink" Target="https://grants.nih.gov/grants/guide/notice-files/NOT-OD-20-088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aqs#/covid-19.htm" TargetMode="External"/><Relationship Id="rId2" Type="http://schemas.openxmlformats.org/officeDocument/2006/relationships/hyperlink" Target="https://grants.nih.gov/grants/guide/notice-files/NOT-OD-20-086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faqs#/covid-19.ht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grantspolicy@nih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rants.nih.gov/policy/natural-disasters/corona-viru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nts.nih.gov/policy/natural-disasters/corona-virus.ht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nts.nih.gov/policy/natural-disasters/corona-virus.ht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policy/natural-disasters/corona-virus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faqs#/covid-19.ht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aqs#/covid-19.htm" TargetMode="External"/><Relationship Id="rId2" Type="http://schemas.openxmlformats.org/officeDocument/2006/relationships/hyperlink" Target="https://grants.nih.gov/grants/guide/notice-files/NOT-OD-20-086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aqs#/covid-19.htm" TargetMode="External"/><Relationship Id="rId2" Type="http://schemas.openxmlformats.org/officeDocument/2006/relationships/hyperlink" Target="https://grants.nih.gov/grants/guide/notice-files/NOT-OD-20-087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6E3C460-C493-4BF5-98EF-095BF507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757" y="2907588"/>
            <a:ext cx="9568486" cy="239871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dirty="0"/>
              <a:t>Information for NIH Applicants and Recipients of NIH Funding Related to COVID-19</a:t>
            </a:r>
            <a:br>
              <a:rPr lang="en-US" sz="5400" dirty="0"/>
            </a:b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E877B-E41C-4A02-AFF6-988318D08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177" y="6510820"/>
            <a:ext cx="10577689" cy="69435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Updated may 21,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712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A613E8-6002-47D1-811D-4C74C6722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6D3D9-CAB3-4C58-B8CF-159914F3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41" y="1782742"/>
            <a:ext cx="1100647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Facility inspections may be extended by 30 days beyond the six-month interval </a:t>
            </a:r>
          </a:p>
          <a:p>
            <a:pPr lvl="0"/>
            <a:r>
              <a:rPr lang="en-US" dirty="0"/>
              <a:t>IACUC can determine the best means of conducting the facility inspections, to include ad hoc consultants</a:t>
            </a:r>
          </a:p>
          <a:p>
            <a:pPr lvl="0"/>
            <a:r>
              <a:rPr lang="en-US" dirty="0"/>
              <a:t>IACUCs may institute virtual meetings </a:t>
            </a:r>
          </a:p>
          <a:p>
            <a:pPr lvl="0"/>
            <a:r>
              <a:rPr lang="en-US" dirty="0"/>
              <a:t>The number of IACUC meetings may be reduced to as few as one every six months</a:t>
            </a:r>
          </a:p>
          <a:p>
            <a:pPr lvl="0"/>
            <a:r>
              <a:rPr lang="en-US" dirty="0"/>
              <a:t>The IACUC may choose to expand their use of designated member review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6034CA-2F05-4C51-A702-727F178E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900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Guidance to Help IACUCs Prepare for and Cope with the COVID-19 Pandemic</a:t>
            </a:r>
            <a: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4" descr="Learn more: NOT-OD-20-088 &#10;olaw.nih.gov/covid-19.htm &#10;&#10;">
            <a:extLst>
              <a:ext uri="{FF2B5EF4-FFF2-40B4-BE49-F238E27FC236}">
                <a16:creationId xmlns:a16="http://schemas.microsoft.com/office/drawing/2014/main" id="{98CB6EF7-1A87-41AD-B67D-35DAF95CE482}"/>
              </a:ext>
            </a:extLst>
          </p:cNvPr>
          <p:cNvSpPr txBox="1"/>
          <p:nvPr/>
        </p:nvSpPr>
        <p:spPr>
          <a:xfrm>
            <a:off x="3434443" y="5546685"/>
            <a:ext cx="5323113" cy="1174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Learn more: </a:t>
            </a:r>
            <a:r>
              <a:rPr lang="en-US" sz="2000" u="sng" dirty="0">
                <a:hlinkClick r:id="rId2"/>
              </a:rPr>
              <a:t>NOT-OD-20-088 </a:t>
            </a:r>
            <a:endParaRPr lang="en-US" sz="2000" u="sng" dirty="0"/>
          </a:p>
          <a:p>
            <a:pPr algn="ctr">
              <a:spcBef>
                <a:spcPts val="600"/>
              </a:spcBef>
            </a:pPr>
            <a:r>
              <a:rPr lang="en-US" sz="2000" u="sng" dirty="0">
                <a:hlinkClick r:id="rId3"/>
              </a:rPr>
              <a:t>olaw.nih.gov/covid-19.htm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98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398F9F-5B65-408F-BBA5-92CF6ECB0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76CC-12CC-4369-982A-9E776B296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8000"/>
              </a:lnSpc>
            </a:pPr>
            <a:r>
              <a:rPr lang="en-US" dirty="0"/>
              <a:t>OMB has authorized agencies to utilize administrative flexibilities to recipients conducting COVID-19 research and recipients affected by COVID-19 </a:t>
            </a:r>
          </a:p>
          <a:p>
            <a:pPr>
              <a:lnSpc>
                <a:spcPct val="108000"/>
              </a:lnSpc>
            </a:pPr>
            <a:r>
              <a:rPr lang="en-US" dirty="0"/>
              <a:t>NIH is allowing: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Pre-award costs to be incurred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Extensions of post-award reporting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Prior approval requirement waivers</a:t>
            </a:r>
          </a:p>
          <a:p>
            <a:pPr lvl="1">
              <a:lnSpc>
                <a:spcPct val="108000"/>
              </a:lnSpc>
            </a:pPr>
            <a:r>
              <a:rPr lang="en-US" dirty="0"/>
              <a:t>Numerous flexibilities regarding expenditures of funds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B92E26-4789-4289-9BCF-D3E1B57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Flexibilities</a:t>
            </a:r>
          </a:p>
        </p:txBody>
      </p:sp>
      <p:sp>
        <p:nvSpPr>
          <p:cNvPr id="7" name="TextBox 6" descr="Learn more: NOT-OD-20-086&#10;FAQs: grants.nih.gov/faqs#/covid-19.htm&#10;">
            <a:extLst>
              <a:ext uri="{FF2B5EF4-FFF2-40B4-BE49-F238E27FC236}">
                <a16:creationId xmlns:a16="http://schemas.microsoft.com/office/drawing/2014/main" id="{B933EE7D-6855-421F-BDC8-0C9505680AB5}"/>
              </a:ext>
            </a:extLst>
          </p:cNvPr>
          <p:cNvSpPr txBox="1"/>
          <p:nvPr/>
        </p:nvSpPr>
        <p:spPr>
          <a:xfrm>
            <a:off x="3535681" y="5546685"/>
            <a:ext cx="5786674" cy="1174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Learn more: </a:t>
            </a:r>
            <a:r>
              <a:rPr lang="en-US" sz="2000" u="sng" dirty="0">
                <a:hlinkClick r:id="rId2"/>
              </a:rPr>
              <a:t>NOT-OD-20-086</a:t>
            </a: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FAQs: </a:t>
            </a:r>
            <a:r>
              <a:rPr lang="en-US" sz="2000" u="sng" dirty="0">
                <a:hlinkClick r:id="rId3"/>
              </a:rPr>
              <a:t>grants.nih.gov/</a:t>
            </a:r>
            <a:r>
              <a:rPr lang="en-US" sz="2000" u="sng" dirty="0" err="1">
                <a:hlinkClick r:id="rId3"/>
              </a:rPr>
              <a:t>faqs</a:t>
            </a:r>
            <a:r>
              <a:rPr lang="en-US" sz="2000" u="sng" dirty="0">
                <a:hlinkClick r:id="rId3"/>
              </a:rPr>
              <a:t>#/covid-19.htm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34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8DF11A-CCB8-4103-8944-3B739AE8B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2770B-4CB3-48B9-B139-7ACED1FE2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sz="2800" dirty="0"/>
              <a:t>Extensions for early stage investigator eligibility due to COVID-19-related disruptions will be considered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sz="2800" dirty="0"/>
              <a:t>NIH will be flexible with extending time constraints for fellowship, career development, and training awards, including phased awards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1B1463-3718-4569-A5A3-3029DDE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 for Loss of Research Time</a:t>
            </a:r>
          </a:p>
        </p:txBody>
      </p:sp>
      <p:sp>
        <p:nvSpPr>
          <p:cNvPr id="5" name="TextBox 4" descr="FAQs: grants.nih.gov/faqs#/covid-19.htm&#10;">
            <a:extLst>
              <a:ext uri="{FF2B5EF4-FFF2-40B4-BE49-F238E27FC236}">
                <a16:creationId xmlns:a16="http://schemas.microsoft.com/office/drawing/2014/main" id="{24E3681A-4697-4251-8427-C7C36F99B78C}"/>
              </a:ext>
            </a:extLst>
          </p:cNvPr>
          <p:cNvSpPr txBox="1"/>
          <p:nvPr/>
        </p:nvSpPr>
        <p:spPr>
          <a:xfrm>
            <a:off x="3378392" y="5892086"/>
            <a:ext cx="6152589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2000" dirty="0"/>
              <a:t>FAQs: </a:t>
            </a:r>
            <a:r>
              <a:rPr lang="en-US" sz="2000" u="sng" dirty="0">
                <a:hlinkClick r:id="rId2"/>
              </a:rPr>
              <a:t>grants.nih.gov/</a:t>
            </a:r>
            <a:r>
              <a:rPr lang="en-US" sz="2000" u="sng" dirty="0" err="1">
                <a:hlinkClick r:id="rId2"/>
              </a:rPr>
              <a:t>faqs</a:t>
            </a:r>
            <a:r>
              <a:rPr lang="en-US" sz="2000" u="sng" dirty="0">
                <a:hlinkClick r:id="rId2"/>
              </a:rPr>
              <a:t>#/covid-19.htm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784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5CDA6-73EB-4DC8-A592-A8A2E37A0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6619A-2DF7-412B-9289-315B4035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378184"/>
            <a:ext cx="10410022" cy="4351338"/>
          </a:xfrm>
        </p:spPr>
        <p:txBody>
          <a:bodyPr/>
          <a:lstStyle/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dirty="0"/>
              <a:t>For general questions regarding COVID-19 flex</a:t>
            </a:r>
            <a:r>
              <a:rPr lang="en-US" b="1" dirty="0"/>
              <a:t>i</a:t>
            </a:r>
            <a:r>
              <a:rPr lang="en-US" dirty="0"/>
              <a:t>bilities, contact NIH’s Office of Extramural Research at </a:t>
            </a:r>
            <a:r>
              <a:rPr lang="en-US" dirty="0">
                <a:hlinkClick r:id="rId2"/>
              </a:rPr>
              <a:t>grantspolicy@nih.gov</a:t>
            </a:r>
            <a:r>
              <a:rPr lang="en-US" dirty="0"/>
              <a:t> </a:t>
            </a: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en-US" dirty="0"/>
              <a:t>For questions specific to your NIH award, contact the grants management or program staff at the funding institute or center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31656D-210B-476B-B56D-F31C69E8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31" y="136525"/>
            <a:ext cx="10515600" cy="1325563"/>
          </a:xfrm>
        </p:spPr>
        <p:txBody>
          <a:bodyPr/>
          <a:lstStyle/>
          <a:p>
            <a:r>
              <a:rPr lang="en-US" dirty="0"/>
              <a:t>Advice for Applicants &amp; Recipients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8A8F5-05D1-4A26-9412-EB81055E0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98" y="3388578"/>
            <a:ext cx="7981765" cy="2340944"/>
          </a:xfrm>
          <a:prstGeom prst="rect">
            <a:avLst/>
          </a:prstGeom>
        </p:spPr>
      </p:pic>
      <p:sp>
        <p:nvSpPr>
          <p:cNvPr id="7" name="Rectangle 6" descr="FAQs frequently updated. Check back often!&#10; https://grants.nih.gov/policy/natural-disasters/corona-virus.htm&#10;">
            <a:extLst>
              <a:ext uri="{FF2B5EF4-FFF2-40B4-BE49-F238E27FC236}">
                <a16:creationId xmlns:a16="http://schemas.microsoft.com/office/drawing/2014/main" id="{76FA6558-C898-4E12-B59D-6B4563B31FDA}"/>
              </a:ext>
            </a:extLst>
          </p:cNvPr>
          <p:cNvSpPr/>
          <p:nvPr/>
        </p:nvSpPr>
        <p:spPr>
          <a:xfrm>
            <a:off x="2195298" y="5873318"/>
            <a:ext cx="7974784" cy="877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FAQs frequently updated. Check back often!</a:t>
            </a:r>
          </a:p>
          <a:p>
            <a:pPr algn="ctr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https://grants.nih.gov/policy/natural-disasters/corona-virus.htm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267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1A412-7F24-4B1F-A710-738148158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DDB576-49B3-42E2-89EA-6E35EA8EF80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8FA4-2BE9-47A6-90B0-2BD38D104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0">
              <a:spcBef>
                <a:spcPts val="2400"/>
              </a:spcBef>
            </a:pPr>
            <a:r>
              <a:rPr lang="en-US" sz="2800" dirty="0"/>
              <a:t>The NIH is deeply concerned for the health and safety of people involved in NIH research, and about the effects of the COVID-19 public health emergency on the biomedical enterprise.</a:t>
            </a:r>
          </a:p>
          <a:p>
            <a:pPr lvl="0">
              <a:spcBef>
                <a:spcPts val="2400"/>
              </a:spcBef>
            </a:pPr>
            <a:r>
              <a:rPr lang="en-US" sz="2800" dirty="0"/>
              <a:t>NIH is providing many administrative flexibilities to help the research continue.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38AEE-FE57-4305-AEB2-7C4AFC76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Care and Researcher Safety is the First Priority</a:t>
            </a:r>
          </a:p>
        </p:txBody>
      </p:sp>
    </p:spTree>
    <p:extLst>
      <p:ext uri="{BB962C8B-B14F-4D97-AF65-F5344CB8AC3E}">
        <p14:creationId xmlns:p14="http://schemas.microsoft.com/office/powerpoint/2010/main" val="69648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BCCF51-2CA0-49F5-BD95-993477A00A5F}"/>
              </a:ext>
            </a:extLst>
          </p:cNvPr>
          <p:cNvSpPr/>
          <p:nvPr/>
        </p:nvSpPr>
        <p:spPr>
          <a:xfrm>
            <a:off x="0" y="-61588"/>
            <a:ext cx="4127500" cy="6853707"/>
          </a:xfrm>
          <a:prstGeom prst="rect">
            <a:avLst/>
          </a:prstGeom>
          <a:solidFill>
            <a:srgbClr val="015396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 hidden="1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38AEE-FE57-4305-AEB2-7C4AFC76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34" y="350044"/>
            <a:ext cx="3288266" cy="558561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Stay Up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8FA4-2BE9-47A6-90B0-2BD38D10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651" y="-547734"/>
            <a:ext cx="7285912" cy="3976734"/>
          </a:xfrm>
        </p:spPr>
        <p:txBody>
          <a:bodyPr anchor="ctr">
            <a:normAutofit/>
          </a:bodyPr>
          <a:lstStyle/>
          <a:p>
            <a:pPr lvl="0">
              <a:lnSpc>
                <a:spcPct val="108000"/>
              </a:lnSpc>
              <a:spcBef>
                <a:spcPts val="1800"/>
              </a:spcBef>
            </a:pPr>
            <a:r>
              <a:rPr lang="en-US" sz="2800" dirty="0"/>
              <a:t>This is a rapidly evolving situation </a:t>
            </a:r>
          </a:p>
          <a:p>
            <a:pPr lvl="0">
              <a:lnSpc>
                <a:spcPct val="108000"/>
              </a:lnSpc>
              <a:spcBef>
                <a:spcPts val="1800"/>
              </a:spcBef>
            </a:pPr>
            <a:r>
              <a:rPr lang="en-US" sz="2800" dirty="0"/>
              <a:t>Information provided in this presentation is current as of May 21, 2020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1A412-7F24-4B1F-A710-738148158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19860" y="6356350"/>
            <a:ext cx="1533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DDB576-49B3-42E2-89EA-6E35EA8EF80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3" name="Arc 12" hidden="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descr="Visit our page and check back often for updates!&#10; https://grants.nih.gov/policy/natural-disasters/corona-virus.htm&#10;">
            <a:extLst>
              <a:ext uri="{FF2B5EF4-FFF2-40B4-BE49-F238E27FC236}">
                <a16:creationId xmlns:a16="http://schemas.microsoft.com/office/drawing/2014/main" id="{E5D2A81B-4C69-4265-99DC-3B139D91B02E}"/>
              </a:ext>
            </a:extLst>
          </p:cNvPr>
          <p:cNvSpPr/>
          <p:nvPr/>
        </p:nvSpPr>
        <p:spPr>
          <a:xfrm>
            <a:off x="4121820" y="5422337"/>
            <a:ext cx="8093788" cy="877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91440" rIns="182880" bIns="9144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Visit our page and check back often for updates!</a:t>
            </a:r>
          </a:p>
          <a:p>
            <a:pPr algn="ctr">
              <a:spcBef>
                <a:spcPts val="600"/>
              </a:spcBef>
            </a:pP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https://grants.nih.gov/policy/natural-disasters/corona-virus.htm</a:t>
            </a:r>
            <a:endParaRPr lang="en-US" sz="2000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E68BA40-9AAF-4A68-A192-57B0C1ED3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0" y="2287992"/>
            <a:ext cx="8093788" cy="29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86404-4B02-48E3-9013-F7B45A7C7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7015-4F1F-46F1-BC69-024E17993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sz="2800" dirty="0"/>
              <a:t>Extramural staff are working remotely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sz="2800" dirty="0"/>
              <a:t>We continue to process applications and make awards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sz="2800" dirty="0"/>
              <a:t>We are conducting peer review meetings virtually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sz="2800" dirty="0"/>
              <a:t>We are working diligently to provide funding opportunities to support COVID-19 research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0266-90DE-49A4-A080-31E91B6A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is Open for Business</a:t>
            </a:r>
          </a:p>
        </p:txBody>
      </p:sp>
    </p:spTree>
    <p:extLst>
      <p:ext uri="{BB962C8B-B14F-4D97-AF65-F5344CB8AC3E}">
        <p14:creationId xmlns:p14="http://schemas.microsoft.com/office/powerpoint/2010/main" val="592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1A568D-EFA0-4010-851B-FA2EB860C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6241C-7F56-41EF-8B4B-CE26480F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Funding through competing supplements, administrative supplements, new awards</a:t>
            </a:r>
          </a:p>
          <a:p>
            <a:pPr lvl="0"/>
            <a:r>
              <a:rPr lang="en-US" dirty="0"/>
              <a:t>Many opportunities listed on </a:t>
            </a:r>
            <a:r>
              <a:rPr lang="en-US" u="sng" dirty="0">
                <a:hlinkClick r:id="rId2"/>
              </a:rPr>
              <a:t>Coronavirus Disease 2019 (COVID-19): Information for NIH Applicants and Recipients of NIH Funding</a:t>
            </a:r>
            <a:r>
              <a:rPr lang="en-US" dirty="0"/>
              <a:t> website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84089-5EE5-426A-838E-5694DBCD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Funding Opportunities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B20E56-9683-4694-B13D-F586F10BA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741" y="3826836"/>
            <a:ext cx="6491883" cy="23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2FF105-6017-42C1-9935-0BA5C5477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3415-8D24-4454-A778-9EB6FFA8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973"/>
            <a:ext cx="10515600" cy="4603657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/>
              <a:t>NIH accepted late applications through May 1 for deadlines between March 9 and May 1</a:t>
            </a:r>
          </a:p>
          <a:p>
            <a:pPr lvl="0">
              <a:spcBef>
                <a:spcPts val="1800"/>
              </a:spcBef>
            </a:pPr>
            <a:r>
              <a:rPr lang="en-US" sz="2800" dirty="0"/>
              <a:t>NIH will accept late applications for the May 25 due date for T32 and T35 institutional training grants through June 30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Late application deadlines also being extended further via notice for select FOAs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No justification for the late submission is needed</a:t>
            </a:r>
          </a:p>
          <a:p>
            <a:pPr>
              <a:spcBef>
                <a:spcPts val="1800"/>
              </a:spcBef>
            </a:pPr>
            <a:endParaRPr lang="en-US" sz="2800" dirty="0"/>
          </a:p>
          <a:p>
            <a:pPr marL="0" lvl="0" indent="0">
              <a:spcBef>
                <a:spcPts val="1800"/>
              </a:spcBef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B5DE5A-D3BD-4D03-96EA-E63042A5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130786"/>
            <a:ext cx="10515600" cy="1325563"/>
          </a:xfrm>
        </p:spPr>
        <p:txBody>
          <a:bodyPr/>
          <a:lstStyle/>
          <a:p>
            <a:r>
              <a:rPr lang="en-US" dirty="0"/>
              <a:t>Application Deadlines</a:t>
            </a:r>
          </a:p>
        </p:txBody>
      </p:sp>
      <p:sp>
        <p:nvSpPr>
          <p:cNvPr id="5" name="TextBox 4" descr="Late application policy notices are listed on the Coronavirus Disease 2019 (COVID-19): Information for NIH Applicants and Recipients of NIH Funding website&#10;&#10;">
            <a:extLst>
              <a:ext uri="{FF2B5EF4-FFF2-40B4-BE49-F238E27FC236}">
                <a16:creationId xmlns:a16="http://schemas.microsoft.com/office/drawing/2014/main" id="{D4D0ABED-3B0B-4AFE-B118-E88096C68E79}"/>
              </a:ext>
            </a:extLst>
          </p:cNvPr>
          <p:cNvSpPr txBox="1"/>
          <p:nvPr/>
        </p:nvSpPr>
        <p:spPr>
          <a:xfrm>
            <a:off x="1573620" y="5402029"/>
            <a:ext cx="9558670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dirty="0"/>
              <a:t>Late application policy notices are listed on the </a:t>
            </a:r>
            <a:r>
              <a:rPr lang="en-US" u="sng" dirty="0">
                <a:hlinkClick r:id="rId2"/>
              </a:rPr>
              <a:t>Coronavirus Disease 2019 (COVID-19): Information for NIH Applicants and Recipients of NIH Funding</a:t>
            </a:r>
            <a:r>
              <a:rPr lang="en-US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306015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7F711-1954-4A2F-8754-8F9972977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8E5A-BF86-4784-ADAF-2384C4DB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84" y="1353461"/>
            <a:ext cx="10983817" cy="4729805"/>
          </a:xfrm>
        </p:spPr>
        <p:txBody>
          <a:bodyPr>
            <a:normAutofit/>
          </a:bodyPr>
          <a:lstStyle/>
          <a:p>
            <a:r>
              <a:rPr lang="en-US" dirty="0"/>
              <a:t>To meet emergency needs, recipients may donate PPE and other research supplies purchased with NIH grant funds to support COVID-19 efforts (e.g., to hospitals and local healthcare facilities). </a:t>
            </a:r>
          </a:p>
          <a:p>
            <a:pPr lvl="0"/>
            <a:r>
              <a:rPr lang="en-US" dirty="0"/>
              <a:t>Recipients may:</a:t>
            </a:r>
          </a:p>
          <a:p>
            <a:pPr lvl="1"/>
            <a:r>
              <a:rPr lang="en-US" dirty="0"/>
              <a:t>re-budget grant funds to repurchase supplies at a later date</a:t>
            </a:r>
          </a:p>
          <a:p>
            <a:pPr lvl="1"/>
            <a:r>
              <a:rPr lang="en-US" dirty="0"/>
              <a:t>use large unobligated balances</a:t>
            </a:r>
          </a:p>
          <a:p>
            <a:pPr lvl="1"/>
            <a:r>
              <a:rPr lang="en-US" dirty="0"/>
              <a:t>submit administrative supplement requests</a:t>
            </a:r>
          </a:p>
          <a:p>
            <a:pPr lvl="2"/>
            <a:r>
              <a:rPr lang="en-US" dirty="0"/>
              <a:t>Note: NIH can only provide additional funds to support supplies that are directly charged to the project(s). </a:t>
            </a:r>
          </a:p>
          <a:p>
            <a:r>
              <a:rPr lang="en-US" dirty="0"/>
              <a:t>Reach out to your NIH program officer and grants management staff with specific questions. 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CCC624-FE6E-4AAE-B177-36DC554C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2" y="220693"/>
            <a:ext cx="10515600" cy="1325563"/>
          </a:xfrm>
        </p:spPr>
        <p:txBody>
          <a:bodyPr/>
          <a:lstStyle/>
          <a:p>
            <a:r>
              <a:rPr lang="en-US" dirty="0"/>
              <a:t>Donating Research Supplies</a:t>
            </a:r>
          </a:p>
        </p:txBody>
      </p:sp>
      <p:sp>
        <p:nvSpPr>
          <p:cNvPr id="5" name="TextBox 4" descr="FAQs: grants.nih.gov/faqs#/covid-19.htm&#10;">
            <a:extLst>
              <a:ext uri="{FF2B5EF4-FFF2-40B4-BE49-F238E27FC236}">
                <a16:creationId xmlns:a16="http://schemas.microsoft.com/office/drawing/2014/main" id="{F734B66E-4B7E-4DAA-9445-DF39F992632F}"/>
              </a:ext>
            </a:extLst>
          </p:cNvPr>
          <p:cNvSpPr txBox="1"/>
          <p:nvPr/>
        </p:nvSpPr>
        <p:spPr>
          <a:xfrm>
            <a:off x="3202663" y="5845238"/>
            <a:ext cx="5786674" cy="7491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sz="2000" dirty="0"/>
              <a:t>FAQs: </a:t>
            </a:r>
            <a:r>
              <a:rPr lang="en-US" sz="2000" u="sng" dirty="0">
                <a:hlinkClick r:id="rId2"/>
              </a:rPr>
              <a:t>grants.nih.gov/</a:t>
            </a:r>
            <a:r>
              <a:rPr lang="en-US" sz="2000" u="sng" dirty="0" err="1">
                <a:hlinkClick r:id="rId2"/>
              </a:rPr>
              <a:t>faqs</a:t>
            </a:r>
            <a:r>
              <a:rPr lang="en-US" sz="2000" u="sng" dirty="0">
                <a:hlinkClick r:id="rId2"/>
              </a:rPr>
              <a:t>#/covid-19.htm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252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E0BF5-3880-40A3-967C-E3BFABAA2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3098-8D69-4571-BA43-C1C07A52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If unable to work on grant or training activities, salaries and stipends may be charged to NIH grants 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Ensure that your organization’s policy allows such charges from federal and non-federal funds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Prior approval is not required to divert faculty from research to clinical work related to COVID-19 until the end of the public health emergency period.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942A6D-A0B9-40D9-BC5B-FE0D45FA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Salaries &amp; Stipends</a:t>
            </a:r>
          </a:p>
        </p:txBody>
      </p:sp>
      <p:sp>
        <p:nvSpPr>
          <p:cNvPr id="8" name="TextBox 7" descr="Learn more: NOT-OD-20-086&#10;FAQs: grants.nih.gov/faqs#/covid-19.htm&#10;">
            <a:extLst>
              <a:ext uri="{FF2B5EF4-FFF2-40B4-BE49-F238E27FC236}">
                <a16:creationId xmlns:a16="http://schemas.microsoft.com/office/drawing/2014/main" id="{75C81FD0-255B-46BD-9D2A-D23028907AC6}"/>
              </a:ext>
            </a:extLst>
          </p:cNvPr>
          <p:cNvSpPr txBox="1"/>
          <p:nvPr/>
        </p:nvSpPr>
        <p:spPr>
          <a:xfrm>
            <a:off x="3535681" y="5364122"/>
            <a:ext cx="5323113" cy="1174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Learn more: </a:t>
            </a:r>
            <a:r>
              <a:rPr lang="en-US" sz="2000" u="sng" dirty="0">
                <a:hlinkClick r:id="rId2"/>
              </a:rPr>
              <a:t>NOT-OD-20-086</a:t>
            </a: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FAQs: </a:t>
            </a:r>
            <a:r>
              <a:rPr lang="en-US" sz="2000" u="sng" dirty="0">
                <a:hlinkClick r:id="rId3"/>
              </a:rPr>
              <a:t>grants.nih.gov/</a:t>
            </a:r>
            <a:r>
              <a:rPr lang="en-US" sz="2000" u="sng" dirty="0" err="1">
                <a:hlinkClick r:id="rId3"/>
              </a:rPr>
              <a:t>faqs</a:t>
            </a:r>
            <a:r>
              <a:rPr lang="en-US" sz="2000" u="sng" dirty="0">
                <a:hlinkClick r:id="rId3"/>
              </a:rPr>
              <a:t>#/covid-19.htm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011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7930E-17AB-445C-99D9-D8767C3FE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6302-8C64-40C9-AA89-FE85AFD7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33" y="1565045"/>
            <a:ext cx="11412549" cy="4351338"/>
          </a:xfrm>
        </p:spPr>
        <p:txBody>
          <a:bodyPr>
            <a:normAutofit/>
          </a:bodyPr>
          <a:lstStyle/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Ensure the safety of all human participants and research staff involved in clinical trials and human subject studies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Consult with IRBs and institutions about protective measures, such as: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Limiting study visits to those needed for participant safety or coincident with clinical care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Conducting virtual study visits</a:t>
            </a:r>
          </a:p>
          <a:p>
            <a:pPr lvl="1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Implementing flexibilities for required laboratory tests or imaging needed for safety monitoring </a:t>
            </a:r>
          </a:p>
          <a:p>
            <a:pPr lvl="0">
              <a:lnSpc>
                <a:spcPct val="108000"/>
              </a:lnSpc>
              <a:spcBef>
                <a:spcPts val="1200"/>
              </a:spcBef>
            </a:pPr>
            <a:r>
              <a:rPr lang="en-US" dirty="0"/>
              <a:t>NIH will be flexible regarding project extensions and accommodating unanticipated costs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8F49F4-2FB9-4EC1-B4AB-6F4213C1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39482"/>
            <a:ext cx="10515600" cy="1325563"/>
          </a:xfrm>
        </p:spPr>
        <p:txBody>
          <a:bodyPr/>
          <a:lstStyle/>
          <a:p>
            <a:r>
              <a:rPr lang="en-US" dirty="0"/>
              <a:t>Guidance on Human Research Affected by COVID-19</a:t>
            </a:r>
          </a:p>
        </p:txBody>
      </p:sp>
      <p:sp>
        <p:nvSpPr>
          <p:cNvPr id="7" name="TextBox 6" descr="Learn more: NOT-OD-20-087&#10;FAQs: grants.nih.gov/faqs#/covid-19.htm&#10;">
            <a:extLst>
              <a:ext uri="{FF2B5EF4-FFF2-40B4-BE49-F238E27FC236}">
                <a16:creationId xmlns:a16="http://schemas.microsoft.com/office/drawing/2014/main" id="{2C640EFC-3C9E-4CB1-93C2-5003AFB2D222}"/>
              </a:ext>
            </a:extLst>
          </p:cNvPr>
          <p:cNvSpPr txBox="1"/>
          <p:nvPr/>
        </p:nvSpPr>
        <p:spPr>
          <a:xfrm>
            <a:off x="3535681" y="5611777"/>
            <a:ext cx="5323113" cy="11747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txBody>
          <a:bodyPr wrap="square" lIns="182880" tIns="182880" rIns="182880" bIns="18288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/>
              <a:t>Learn more: </a:t>
            </a:r>
            <a:r>
              <a:rPr lang="en-US" sz="2000" u="sng" dirty="0">
                <a:hlinkClick r:id="rId2"/>
              </a:rPr>
              <a:t>NOT-OD-20-087</a:t>
            </a: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en-US" sz="2000" dirty="0"/>
              <a:t>FAQs: </a:t>
            </a:r>
            <a:r>
              <a:rPr lang="en-US" sz="2000" u="sng" dirty="0">
                <a:hlinkClick r:id="rId3"/>
              </a:rPr>
              <a:t>grants.nih.gov/</a:t>
            </a:r>
            <a:r>
              <a:rPr lang="en-US" sz="2000" u="sng" dirty="0" err="1">
                <a:hlinkClick r:id="rId3"/>
              </a:rPr>
              <a:t>faqs</a:t>
            </a:r>
            <a:r>
              <a:rPr lang="en-US" sz="2000" u="sng" dirty="0">
                <a:hlinkClick r:id="rId3"/>
              </a:rPr>
              <a:t>#/covid-19.htm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1291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E516E706B8441AAF8D1CD31048E5B" ma:contentTypeVersion="5" ma:contentTypeDescription="Create a new document." ma:contentTypeScope="" ma:versionID="40985be1064911235a331bb17befbb5e">
  <xsd:schema xmlns:xsd="http://www.w3.org/2001/XMLSchema" xmlns:xs="http://www.w3.org/2001/XMLSchema" xmlns:p="http://schemas.microsoft.com/office/2006/metadata/properties" xmlns:ns3="579d9f9d-1af6-44d4-bab5-6fcb7eb5d282" targetNamespace="http://schemas.microsoft.com/office/2006/metadata/properties" ma:root="true" ma:fieldsID="4c1da4ffc661827d937cd2275e15b822" ns3:_="">
    <xsd:import namespace="579d9f9d-1af6-44d4-bab5-6fcb7eb5d2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d9f9d-1af6-44d4-bab5-6fcb7eb5d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EE83-F210-45E0-89BC-4FE5AE9F1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6BB0C-6012-465E-87C1-5EA49490DF4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579d9f9d-1af6-44d4-bab5-6fcb7eb5d2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381B86-A13F-449A-B2BC-C4E951708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d9f9d-1af6-44d4-bab5-6fcb7eb5d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755</Words>
  <Application>Microsoft Office PowerPoint</Application>
  <PresentationFormat>Widescreen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Open Sans ExtraBold</vt:lpstr>
      <vt:lpstr>Times New Roman</vt:lpstr>
      <vt:lpstr>Open Sans Light</vt:lpstr>
      <vt:lpstr>Arial</vt:lpstr>
      <vt:lpstr>Open Sans Light ITALIC</vt:lpstr>
      <vt:lpstr>Calibri Light</vt:lpstr>
      <vt:lpstr>Open Sans</vt:lpstr>
      <vt:lpstr>Calibri</vt:lpstr>
      <vt:lpstr>Office Theme</vt:lpstr>
      <vt:lpstr>Information for NIH Applicants and Recipients of NIH Funding Related to COVID-19 </vt:lpstr>
      <vt:lpstr>Patient Care and Researcher Safety is the First Priority</vt:lpstr>
      <vt:lpstr>Stay Up to Date</vt:lpstr>
      <vt:lpstr>NIH is Open for Business</vt:lpstr>
      <vt:lpstr>COVID-19 Funding Opportunities </vt:lpstr>
      <vt:lpstr>Application Deadlines</vt:lpstr>
      <vt:lpstr>Donating Research Supplies</vt:lpstr>
      <vt:lpstr>Salaries &amp; Stipends</vt:lpstr>
      <vt:lpstr>Guidance on Human Research Affected by COVID-19</vt:lpstr>
      <vt:lpstr>Guidance to Help IACUCs Prepare for and Cope with the COVID-19 Pandemic </vt:lpstr>
      <vt:lpstr>Administrative Flexibilities</vt:lpstr>
      <vt:lpstr>Accommodations for Loss of Research Time</vt:lpstr>
      <vt:lpstr>Advice for Applicants &amp; Recipients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NIH Applicants and Recipients of NIH Funding Related to COVID-19</dc:title>
  <dc:creator>Sullivan, Elyse (NIH/OD) [E]</dc:creator>
  <cp:lastModifiedBy>Cheryl Himmelfarb</cp:lastModifiedBy>
  <cp:revision>18</cp:revision>
  <dcterms:created xsi:type="dcterms:W3CDTF">2020-04-01T16:42:00Z</dcterms:created>
  <dcterms:modified xsi:type="dcterms:W3CDTF">2020-05-22T19:08:16Z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0x0101001BCE516E706B8441AAF8D1CD31048E5B</vt:lpwstr>
  </property>
</Properties>
</file>